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335098000" r:id="rId1"/>
  </p:sldMasterIdLst>
  <p:sldIdLst>
    <p:sldId id="256" r:id="rId2"/>
    <p:sldId id="301" r:id="rId3"/>
    <p:sldId id="299" r:id="rId4"/>
    <p:sldId id="300" r:id="rId5"/>
    <p:sldId id="257" r:id="rId6"/>
    <p:sldId id="284"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89" r:id="rId26"/>
    <p:sldId id="291" r:id="rId27"/>
    <p:sldId id="290" r:id="rId28"/>
    <p:sldId id="287" r:id="rId29"/>
    <p:sldId id="292" r:id="rId30"/>
    <p:sldId id="293" r:id="rId31"/>
    <p:sldId id="294" r:id="rId32"/>
    <p:sldId id="295" r:id="rId33"/>
    <p:sldId id="276" r:id="rId34"/>
    <p:sldId id="280" r:id="rId35"/>
    <p:sldId id="277" r:id="rId36"/>
    <p:sldId id="278" r:id="rId37"/>
    <p:sldId id="279" r:id="rId38"/>
    <p:sldId id="286" r:id="rId39"/>
    <p:sldId id="281" r:id="rId40"/>
    <p:sldId id="296" r:id="rId41"/>
    <p:sldId id="297" r:id="rId42"/>
    <p:sldId id="282" r:id="rId43"/>
    <p:sldId id="283" r:id="rId44"/>
    <p:sldId id="298" r:id="rId4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6" d="100"/>
          <a:sy n="86" d="100"/>
        </p:scale>
        <p:origin x="30" y="45"/>
      </p:cViewPr>
      <p:guideLst/>
    </p:cSldViewPr>
  </p:slideViewPr>
  <p:notesTextViewPr>
    <p:cViewPr>
      <p:scale>
        <a:sx n="1" d="1"/>
        <a:sy n="1" d="1"/>
      </p:scale>
      <p:origin x="0" y="0"/>
    </p:cViewPr>
  </p:notesTextViewPr>
  <p:sorterViewPr>
    <p:cViewPr>
      <p:scale>
        <a:sx n="100" d="100"/>
        <a:sy n="100" d="100"/>
      </p:scale>
      <p:origin x="0" y="-1434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id="{C745D69F-2605-4512-B6B0-AF4AB8AEF1B1}"/>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5" name="Rectangle 3">
            <a:extLst>
              <a:ext uri="{FF2B5EF4-FFF2-40B4-BE49-F238E27FC236}">
                <a16:creationId xmlns:a16="http://schemas.microsoft.com/office/drawing/2014/main" id="{1B950827-48F8-4A97-BD62-1C6546F9ABD7}"/>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0F5C3390-E38B-429E-AD51-65BB61FF9F6F}"/>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429788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75DF12CB-7A88-4E11-BE8A-3154E80BF34B}"/>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5" name="Rectangle 3">
            <a:extLst>
              <a:ext uri="{FF2B5EF4-FFF2-40B4-BE49-F238E27FC236}">
                <a16:creationId xmlns:a16="http://schemas.microsoft.com/office/drawing/2014/main" id="{CD1B4D09-A078-4811-B874-6F7DB6D55A33}"/>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2A4A1C73-2E1A-46D9-B35B-CCF66970DA68}"/>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960700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2">
            <a:extLst>
              <a:ext uri="{FF2B5EF4-FFF2-40B4-BE49-F238E27FC236}">
                <a16:creationId xmlns:a16="http://schemas.microsoft.com/office/drawing/2014/main" id="{FC5328B2-6FB5-429C-9A66-7744A46CFBEA}"/>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5" name="Rectangle 3">
            <a:extLst>
              <a:ext uri="{FF2B5EF4-FFF2-40B4-BE49-F238E27FC236}">
                <a16:creationId xmlns:a16="http://schemas.microsoft.com/office/drawing/2014/main" id="{50AFC9D2-16CF-420B-917C-A8FAE5781783}"/>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966E418F-6847-4621-8AB1-1F333C6A41CB}"/>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229665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685800"/>
            <a:ext cx="5638800" cy="5486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6800" y="685800"/>
            <a:ext cx="5638800" cy="5486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9F9CAA3A-198A-4BBB-A71A-59C01874B4C7}"/>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6" name="Rectangle 3">
            <a:extLst>
              <a:ext uri="{FF2B5EF4-FFF2-40B4-BE49-F238E27FC236}">
                <a16:creationId xmlns:a16="http://schemas.microsoft.com/office/drawing/2014/main" id="{0F19A0CC-62F5-47F6-A74A-DE23C33C5DCA}"/>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86AFCE37-E5E8-40FE-BD2F-A66250B138AD}"/>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4201022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0B1DAA81-519C-40C3-B2B2-D0589463BC83}"/>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8" name="Rectangle 3">
            <a:extLst>
              <a:ext uri="{FF2B5EF4-FFF2-40B4-BE49-F238E27FC236}">
                <a16:creationId xmlns:a16="http://schemas.microsoft.com/office/drawing/2014/main" id="{C51C0790-1BDE-443A-9C68-4B375F534BCE}"/>
              </a:ext>
            </a:extLst>
          </p:cNvPr>
          <p:cNvSpPr>
            <a:spLocks noGrp="1" noChangeArrowheads="1"/>
          </p:cNvSpPr>
          <p:nvPr>
            <p:ph type="ftr" sz="quarter" idx="11"/>
          </p:nvPr>
        </p:nvSpPr>
        <p:spPr>
          <a:ln/>
        </p:spPr>
        <p:txBody>
          <a:bodyPr/>
          <a:lstStyle>
            <a:lvl1pPr>
              <a:defRPr/>
            </a:lvl1pPr>
          </a:lstStyle>
          <a:p>
            <a:endParaRPr lang="en-US"/>
          </a:p>
        </p:txBody>
      </p:sp>
      <p:sp>
        <p:nvSpPr>
          <p:cNvPr id="9" name="Rectangle 4">
            <a:extLst>
              <a:ext uri="{FF2B5EF4-FFF2-40B4-BE49-F238E27FC236}">
                <a16:creationId xmlns:a16="http://schemas.microsoft.com/office/drawing/2014/main" id="{B6D5107D-2FD4-4233-9E1A-CA8EC4FDF8BE}"/>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549592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0CE051-B233-4EDB-81D2-2448D3346E29}"/>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4" name="Rectangle 3">
            <a:extLst>
              <a:ext uri="{FF2B5EF4-FFF2-40B4-BE49-F238E27FC236}">
                <a16:creationId xmlns:a16="http://schemas.microsoft.com/office/drawing/2014/main" id="{350BD90F-F440-48AC-AE4B-5A7B2B554BE2}"/>
              </a:ext>
            </a:extLst>
          </p:cNvPr>
          <p:cNvSpPr>
            <a:spLocks noGrp="1" noChangeArrowheads="1"/>
          </p:cNvSpPr>
          <p:nvPr>
            <p:ph type="ftr" sz="quarter" idx="11"/>
          </p:nvPr>
        </p:nvSpPr>
        <p:spPr>
          <a:ln/>
        </p:spPr>
        <p:txBody>
          <a:bodyPr/>
          <a:lstStyle>
            <a:lvl1pPr>
              <a:defRPr/>
            </a:lvl1pPr>
          </a:lstStyle>
          <a:p>
            <a:endParaRPr lang="en-US"/>
          </a:p>
        </p:txBody>
      </p:sp>
      <p:sp>
        <p:nvSpPr>
          <p:cNvPr id="5" name="Rectangle 4">
            <a:extLst>
              <a:ext uri="{FF2B5EF4-FFF2-40B4-BE49-F238E27FC236}">
                <a16:creationId xmlns:a16="http://schemas.microsoft.com/office/drawing/2014/main" id="{13DCE31A-C65E-4397-BAF4-FAE527BDE385}"/>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1689447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096E1BF-E652-42F4-81DF-510105656FCE}"/>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3" name="Rectangle 3">
            <a:extLst>
              <a:ext uri="{FF2B5EF4-FFF2-40B4-BE49-F238E27FC236}">
                <a16:creationId xmlns:a16="http://schemas.microsoft.com/office/drawing/2014/main" id="{D9FDC2E8-6585-481C-AA6C-63978FCFBFE4}"/>
              </a:ext>
            </a:extLst>
          </p:cNvPr>
          <p:cNvSpPr>
            <a:spLocks noGrp="1" noChangeArrowheads="1"/>
          </p:cNvSpPr>
          <p:nvPr>
            <p:ph type="ftr" sz="quarter" idx="11"/>
          </p:nvPr>
        </p:nvSpPr>
        <p:spPr>
          <a:ln/>
        </p:spPr>
        <p:txBody>
          <a:bodyPr/>
          <a:lstStyle>
            <a:lvl1pPr>
              <a:defRPr/>
            </a:lvl1pPr>
          </a:lstStyle>
          <a:p>
            <a:endParaRPr lang="en-US"/>
          </a:p>
        </p:txBody>
      </p:sp>
      <p:sp>
        <p:nvSpPr>
          <p:cNvPr id="4" name="Rectangle 4">
            <a:extLst>
              <a:ext uri="{FF2B5EF4-FFF2-40B4-BE49-F238E27FC236}">
                <a16:creationId xmlns:a16="http://schemas.microsoft.com/office/drawing/2014/main" id="{604E8C5B-4FB3-4C25-BB6F-AAA5A635C729}"/>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4271133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2">
            <a:extLst>
              <a:ext uri="{FF2B5EF4-FFF2-40B4-BE49-F238E27FC236}">
                <a16:creationId xmlns:a16="http://schemas.microsoft.com/office/drawing/2014/main" id="{21D8F837-1202-4721-8CFA-8DB77B1EB34B}"/>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6" name="Rectangle 3">
            <a:extLst>
              <a:ext uri="{FF2B5EF4-FFF2-40B4-BE49-F238E27FC236}">
                <a16:creationId xmlns:a16="http://schemas.microsoft.com/office/drawing/2014/main" id="{7A6246BD-1851-44A1-98B5-46E7B06E4D46}"/>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7DA0AB71-3F9E-4FB7-8DC9-EC6FE2C603BD}"/>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239453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2">
            <a:extLst>
              <a:ext uri="{FF2B5EF4-FFF2-40B4-BE49-F238E27FC236}">
                <a16:creationId xmlns:a16="http://schemas.microsoft.com/office/drawing/2014/main" id="{7EE2E31E-292B-4880-825C-E9CE8DDC1273}"/>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6" name="Rectangle 3">
            <a:extLst>
              <a:ext uri="{FF2B5EF4-FFF2-40B4-BE49-F238E27FC236}">
                <a16:creationId xmlns:a16="http://schemas.microsoft.com/office/drawing/2014/main" id="{372424E0-5563-445E-A876-32E0845993E4}"/>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CC12CB4C-3C65-4D78-B7AC-6DFE50CEC144}"/>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628343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BB705FEE-0B85-46F6-96D2-AF7EBC9A5EAD}"/>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5" name="Rectangle 3">
            <a:extLst>
              <a:ext uri="{FF2B5EF4-FFF2-40B4-BE49-F238E27FC236}">
                <a16:creationId xmlns:a16="http://schemas.microsoft.com/office/drawing/2014/main" id="{FAC82672-6DB9-48D6-8582-B51014812BE2}"/>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0D005FDA-A243-412A-B852-F16D56FE0E8B}"/>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2996208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0"/>
            <a:ext cx="29972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87884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F211799F-98DA-464A-85D0-9156DEA88171}"/>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5" name="Rectangle 3">
            <a:extLst>
              <a:ext uri="{FF2B5EF4-FFF2-40B4-BE49-F238E27FC236}">
                <a16:creationId xmlns:a16="http://schemas.microsoft.com/office/drawing/2014/main" id="{87ED495A-92FA-4DA7-BA84-521449FB29D7}"/>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941C1485-1BEC-4438-AC1E-340C5B0E82D1}"/>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983277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Chart Placeholder 2"/>
          <p:cNvSpPr>
            <a:spLocks noGrp="1"/>
          </p:cNvSpPr>
          <p:nvPr>
            <p:ph type="chart" idx="1"/>
          </p:nvPr>
        </p:nvSpPr>
        <p:spPr>
          <a:xfrm>
            <a:off x="304800" y="685800"/>
            <a:ext cx="11480800" cy="5486400"/>
          </a:xfrm>
        </p:spPr>
        <p:txBody>
          <a:bodyPr/>
          <a:lstStyle/>
          <a:p>
            <a:pPr lvl="0"/>
            <a:r>
              <a:rPr lang="en-US" noProof="0"/>
              <a:t>Click icon to add chart</a:t>
            </a:r>
          </a:p>
        </p:txBody>
      </p:sp>
      <p:sp>
        <p:nvSpPr>
          <p:cNvPr id="4" name="Rectangle 2">
            <a:extLst>
              <a:ext uri="{FF2B5EF4-FFF2-40B4-BE49-F238E27FC236}">
                <a16:creationId xmlns:a16="http://schemas.microsoft.com/office/drawing/2014/main" id="{1065EA21-9635-4C0E-A99F-1CB90F37CBAA}"/>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5" name="Rectangle 3">
            <a:extLst>
              <a:ext uri="{FF2B5EF4-FFF2-40B4-BE49-F238E27FC236}">
                <a16:creationId xmlns:a16="http://schemas.microsoft.com/office/drawing/2014/main" id="{4F5316AF-263E-4B46-B4C8-C4B10BCC01B3}"/>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7435363D-F3FE-4C9F-B00C-A7BC4E2EC1FB}"/>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704585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Text Placeholder 2"/>
          <p:cNvSpPr>
            <a:spLocks noGrp="1"/>
          </p:cNvSpPr>
          <p:nvPr>
            <p:ph type="body" sz="half" idx="1"/>
          </p:nvPr>
        </p:nvSpPr>
        <p:spPr>
          <a:xfrm>
            <a:off x="304800" y="685800"/>
            <a:ext cx="56388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46800" y="685800"/>
            <a:ext cx="5638800" cy="5486400"/>
          </a:xfrm>
        </p:spPr>
        <p:txBody>
          <a:bodyPr/>
          <a:lstStyle/>
          <a:p>
            <a:pPr lvl="0"/>
            <a:r>
              <a:rPr lang="en-US" noProof="0"/>
              <a:t>Click icon to add online image</a:t>
            </a:r>
          </a:p>
        </p:txBody>
      </p:sp>
      <p:sp>
        <p:nvSpPr>
          <p:cNvPr id="5" name="Rectangle 2">
            <a:extLst>
              <a:ext uri="{FF2B5EF4-FFF2-40B4-BE49-F238E27FC236}">
                <a16:creationId xmlns:a16="http://schemas.microsoft.com/office/drawing/2014/main" id="{38716163-93B3-4748-A395-8009A13FE33B}"/>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4/19/2022</a:t>
            </a:fld>
            <a:endParaRPr lang="en-US"/>
          </a:p>
        </p:txBody>
      </p:sp>
      <p:sp>
        <p:nvSpPr>
          <p:cNvPr id="6" name="Rectangle 3">
            <a:extLst>
              <a:ext uri="{FF2B5EF4-FFF2-40B4-BE49-F238E27FC236}">
                <a16:creationId xmlns:a16="http://schemas.microsoft.com/office/drawing/2014/main" id="{204109F6-57B9-433C-B718-EDAFC1EF501C}"/>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12CBD910-0DC7-488E-A08D-B23A90F5136F}"/>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1520112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3"/>
            <a:ext cx="10972800" cy="4525963"/>
          </a:xfrm>
        </p:spPr>
        <p:txBody>
          <a:bodyPr/>
          <a:lstStyle/>
          <a:p>
            <a:pPr lvl="0"/>
            <a:r>
              <a:rPr lang="en-US" noProof="0"/>
              <a:t>Click icon to add table</a:t>
            </a:r>
          </a:p>
        </p:txBody>
      </p:sp>
      <p:sp>
        <p:nvSpPr>
          <p:cNvPr id="4" name="Date Placeholder 3">
            <a:extLst>
              <a:ext uri="{FF2B5EF4-FFF2-40B4-BE49-F238E27FC236}">
                <a16:creationId xmlns:a16="http://schemas.microsoft.com/office/drawing/2014/main" id="{B9CD361A-6523-4917-B18D-3FF1BF77CDA7}"/>
              </a:ext>
            </a:extLst>
          </p:cNvPr>
          <p:cNvSpPr>
            <a:spLocks noGrp="1"/>
          </p:cNvSpPr>
          <p:nvPr>
            <p:ph type="dt" sz="half" idx="10"/>
          </p:nvPr>
        </p:nvSpPr>
        <p:spPr>
          <a:xfrm>
            <a:off x="609600" y="6245225"/>
            <a:ext cx="2844800" cy="476250"/>
          </a:xfrm>
          <a:prstGeom prst="rect">
            <a:avLst/>
          </a:prstGeom>
        </p:spPr>
        <p:txBody>
          <a:bodyPr/>
          <a:lstStyle>
            <a:lvl1pPr>
              <a:defRPr/>
            </a:lvl1pPr>
          </a:lstStyle>
          <a:p>
            <a:fld id="{D3A93FBE-A1CA-48E2-9D96-1CD5F70A8802}" type="datetimeFigureOut">
              <a:rPr lang="en-US" smtClean="0"/>
              <a:t>4/19/2022</a:t>
            </a:fld>
            <a:endParaRPr lang="en-US"/>
          </a:p>
        </p:txBody>
      </p:sp>
      <p:sp>
        <p:nvSpPr>
          <p:cNvPr id="5" name="Footer Placeholder 4">
            <a:extLst>
              <a:ext uri="{FF2B5EF4-FFF2-40B4-BE49-F238E27FC236}">
                <a16:creationId xmlns:a16="http://schemas.microsoft.com/office/drawing/2014/main" id="{2E59DAAF-7153-4D4B-A6DE-A00141874A42}"/>
              </a:ext>
            </a:extLst>
          </p:cNvPr>
          <p:cNvSpPr>
            <a:spLocks noGrp="1"/>
          </p:cNvSpPr>
          <p:nvPr>
            <p:ph type="ftr" sz="quarter" idx="11"/>
          </p:nvPr>
        </p:nvSpPr>
        <p:spPr>
          <a:xfrm>
            <a:off x="4165600" y="6245225"/>
            <a:ext cx="3860800" cy="476250"/>
          </a:xfrm>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51F2034B-7808-47D9-8A86-FF85EA11B65B}"/>
              </a:ext>
            </a:extLst>
          </p:cNvPr>
          <p:cNvSpPr>
            <a:spLocks noGrp="1"/>
          </p:cNvSpPr>
          <p:nvPr>
            <p:ph type="sldNum" sz="quarter" idx="12"/>
          </p:nvPr>
        </p:nvSpPr>
        <p:spPr>
          <a:xfrm>
            <a:off x="8737600" y="6245225"/>
            <a:ext cx="2844800" cy="476250"/>
          </a:xfrm>
        </p:spPr>
        <p:txBody>
          <a:bodyPr/>
          <a:lstStyle>
            <a:lvl1pPr>
              <a:defRPr smtClean="0"/>
            </a:lvl1pPr>
          </a:lstStyle>
          <a:p>
            <a:fld id="{05910B1B-3DA8-47E5-BA34-2DE348DD9EF6}" type="slidenum">
              <a:rPr lang="en-US" smtClean="0"/>
              <a:t>‹#›</a:t>
            </a:fld>
            <a:endParaRPr lang="en-US"/>
          </a:p>
        </p:txBody>
      </p:sp>
    </p:spTree>
    <p:extLst>
      <p:ext uri="{BB962C8B-B14F-4D97-AF65-F5344CB8AC3E}">
        <p14:creationId xmlns:p14="http://schemas.microsoft.com/office/powerpoint/2010/main" val="1339481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840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26AB05A2-5F34-4EE2-ACCC-0AAB9D144D2D}"/>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1" hangingPunct="1">
              <a:defRPr sz="1050">
                <a:latin typeface="Times New Roman" pitchFamily="18" charset="0"/>
                <a:ea typeface="新細明體" pitchFamily="18" charset="-120"/>
                <a:cs typeface="Arial" pitchFamily="34" charset="0"/>
              </a:defRPr>
            </a:lvl1pPr>
          </a:lstStyle>
          <a:p>
            <a:endParaRPr lang="en-US"/>
          </a:p>
        </p:txBody>
      </p:sp>
      <p:sp>
        <p:nvSpPr>
          <p:cNvPr id="1028" name="Rectangle 4">
            <a:extLst>
              <a:ext uri="{FF2B5EF4-FFF2-40B4-BE49-F238E27FC236}">
                <a16:creationId xmlns:a16="http://schemas.microsoft.com/office/drawing/2014/main" id="{5053BC99-1F12-4050-B9DA-6DA9D855645D}"/>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1" hangingPunct="1">
              <a:defRPr sz="1050" smtClean="0">
                <a:latin typeface="Times New Roman" panose="02020603050405020304" pitchFamily="18" charset="0"/>
                <a:ea typeface="新細明體" panose="02020500000000000000" pitchFamily="18" charset="-120"/>
              </a:defRPr>
            </a:lvl1pPr>
          </a:lstStyle>
          <a:p>
            <a:fld id="{05910B1B-3DA8-47E5-BA34-2DE348DD9EF6}" type="slidenum">
              <a:rPr lang="en-US" smtClean="0"/>
              <a:t>‹#›</a:t>
            </a:fld>
            <a:endParaRPr lang="en-US" dirty="0"/>
          </a:p>
        </p:txBody>
      </p:sp>
      <p:sp>
        <p:nvSpPr>
          <p:cNvPr id="1029" name="Rectangle 5">
            <a:extLst>
              <a:ext uri="{FF2B5EF4-FFF2-40B4-BE49-F238E27FC236}">
                <a16:creationId xmlns:a16="http://schemas.microsoft.com/office/drawing/2014/main" id="{5941E1DC-811F-4D4C-AE82-9A8E24462E9D}"/>
              </a:ext>
            </a:extLst>
          </p:cNvPr>
          <p:cNvSpPr>
            <a:spLocks noGrp="1" noChangeArrowheads="1"/>
          </p:cNvSpPr>
          <p:nvPr>
            <p:ph type="title"/>
          </p:nvPr>
        </p:nvSpPr>
        <p:spPr bwMode="auto">
          <a:xfrm>
            <a:off x="0" y="0"/>
            <a:ext cx="1198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a:t>Slide Title</a:t>
            </a:r>
          </a:p>
        </p:txBody>
      </p:sp>
      <p:sp>
        <p:nvSpPr>
          <p:cNvPr id="1030" name="Rectangle 6">
            <a:extLst>
              <a:ext uri="{FF2B5EF4-FFF2-40B4-BE49-F238E27FC236}">
                <a16:creationId xmlns:a16="http://schemas.microsoft.com/office/drawing/2014/main" id="{C9229836-0B5A-4E47-9FB2-D85CDEF23F8B}"/>
              </a:ext>
            </a:extLst>
          </p:cNvPr>
          <p:cNvSpPr>
            <a:spLocks noGrp="1" noChangeArrowheads="1"/>
          </p:cNvSpPr>
          <p:nvPr>
            <p:ph type="body" idx="1"/>
          </p:nvPr>
        </p:nvSpPr>
        <p:spPr bwMode="auto">
          <a:xfrm>
            <a:off x="304800" y="685800"/>
            <a:ext cx="11480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zh-TW"/>
              <a:t>Body Text</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31" name="Line 7">
            <a:extLst>
              <a:ext uri="{FF2B5EF4-FFF2-40B4-BE49-F238E27FC236}">
                <a16:creationId xmlns:a16="http://schemas.microsoft.com/office/drawing/2014/main" id="{CEA34696-81B4-475D-8816-4F96E8A96F67}"/>
              </a:ext>
            </a:extLst>
          </p:cNvPr>
          <p:cNvSpPr>
            <a:spLocks noChangeShapeType="1"/>
          </p:cNvSpPr>
          <p:nvPr/>
        </p:nvSpPr>
        <p:spPr bwMode="auto">
          <a:xfrm>
            <a:off x="304800" y="533400"/>
            <a:ext cx="1168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1032" name="Rectangle 8">
            <a:extLst>
              <a:ext uri="{FF2B5EF4-FFF2-40B4-BE49-F238E27FC236}">
                <a16:creationId xmlns:a16="http://schemas.microsoft.com/office/drawing/2014/main" id="{27EE4466-FD30-4F36-8DAD-2E01AC51F0FA}"/>
              </a:ext>
            </a:extLst>
          </p:cNvPr>
          <p:cNvSpPr>
            <a:spLocks noChangeArrowheads="1"/>
          </p:cNvSpPr>
          <p:nvPr/>
        </p:nvSpPr>
        <p:spPr bwMode="auto">
          <a:xfrm>
            <a:off x="6299200" y="6580518"/>
            <a:ext cx="5791203" cy="277482"/>
          </a:xfrm>
          <a:prstGeom prst="rect">
            <a:avLst/>
          </a:prstGeom>
          <a:noFill/>
          <a:ln>
            <a:noFill/>
          </a:ln>
        </p:spPr>
        <p:txBody>
          <a:bodyPr wrap="square" lIns="69056" tIns="34529" rIns="69056" bIns="3452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zh-TW" sz="1350" dirty="0">
                <a:ea typeface="新細明體" panose="02020500000000000000" pitchFamily="18" charset="-120"/>
              </a:rPr>
              <a:t> Applying Sentiment Analysis Tool to </a:t>
            </a:r>
            <a:r>
              <a:rPr lang="en-US" altLang="zh-TW" sz="1350" dirty="0" err="1">
                <a:ea typeface="新細明體" panose="02020500000000000000" pitchFamily="18" charset="-120"/>
              </a:rPr>
              <a:t>OfficeStars</a:t>
            </a:r>
            <a:r>
              <a:rPr lang="en-US" altLang="zh-TW" sz="1350" dirty="0">
                <a:ea typeface="新細明體" panose="02020500000000000000" pitchFamily="18" charset="-120"/>
              </a:rPr>
              <a:t> - </a:t>
            </a:r>
            <a:fld id="{1C3BD0A7-C279-427F-88DF-B6A4841DC05C}" type="slidenum">
              <a:rPr lang="en-US" altLang="zh-TW" sz="1350" smtClean="0">
                <a:ea typeface="新細明體" panose="02020500000000000000" pitchFamily="18" charset="-120"/>
              </a:rPr>
              <a:pPr eaLnBrk="1" hangingPunct="1">
                <a:defRPr/>
              </a:pPr>
              <a:t>‹#›</a:t>
            </a:fld>
            <a:endParaRPr lang="en-US" altLang="zh-TW" sz="1350" dirty="0">
              <a:ea typeface="新細明體" panose="02020500000000000000" pitchFamily="18" charset="-120"/>
            </a:endParaRPr>
          </a:p>
        </p:txBody>
      </p:sp>
      <p:sp>
        <p:nvSpPr>
          <p:cNvPr id="1033" name="Rectangle 9">
            <a:extLst>
              <a:ext uri="{FF2B5EF4-FFF2-40B4-BE49-F238E27FC236}">
                <a16:creationId xmlns:a16="http://schemas.microsoft.com/office/drawing/2014/main" id="{F50CA68E-078E-4753-9B28-5AB07B773743}"/>
              </a:ext>
            </a:extLst>
          </p:cNvPr>
          <p:cNvSpPr>
            <a:spLocks noChangeArrowheads="1"/>
          </p:cNvSpPr>
          <p:nvPr/>
        </p:nvSpPr>
        <p:spPr bwMode="auto">
          <a:xfrm>
            <a:off x="203200" y="6553202"/>
            <a:ext cx="4150784" cy="392898"/>
          </a:xfrm>
          <a:prstGeom prst="rect">
            <a:avLst/>
          </a:prstGeom>
          <a:noFill/>
          <a:ln>
            <a:noFill/>
          </a:ln>
        </p:spPr>
        <p:txBody>
          <a:bodyPr lIns="69056" tIns="34529" rIns="69056" bIns="34529">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defRPr/>
            </a:pPr>
            <a:r>
              <a:rPr lang="zh-TW" altLang="en-US" sz="1050" dirty="0">
                <a:ea typeface="新細明體" panose="02020500000000000000" pitchFamily="18" charset="-120"/>
              </a:rPr>
              <a:t> </a:t>
            </a:r>
            <a:r>
              <a:rPr lang="en-US" altLang="zh-TW" sz="1050" dirty="0">
                <a:ea typeface="新細明體" panose="02020500000000000000" pitchFamily="18" charset="-120"/>
              </a:rPr>
              <a:t>Minder Chen,  2022</a:t>
            </a:r>
          </a:p>
          <a:p>
            <a:pPr eaLnBrk="1" hangingPunct="1">
              <a:buFontTx/>
              <a:buChar char="©"/>
              <a:defRPr/>
            </a:pPr>
            <a:endParaRPr lang="en-US" altLang="zh-TW" sz="1050" dirty="0">
              <a:ea typeface="新細明體" panose="02020500000000000000" pitchFamily="18" charset="-120"/>
            </a:endParaRPr>
          </a:p>
        </p:txBody>
      </p:sp>
    </p:spTree>
    <p:extLst>
      <p:ext uri="{BB962C8B-B14F-4D97-AF65-F5344CB8AC3E}">
        <p14:creationId xmlns:p14="http://schemas.microsoft.com/office/powerpoint/2010/main" val="982611852"/>
      </p:ext>
    </p:extLst>
  </p:cSld>
  <p:clrMap bg1="lt1" tx1="dk1" bg2="lt2" tx2="dk2" accent1="accent1" accent2="accent2" accent3="accent3" accent4="accent4" accent5="accent5" accent6="accent6" hlink="hlink" folHlink="folHlink"/>
  <p:sldLayoutIdLst>
    <p:sldLayoutId id="2335098001" r:id="rId1"/>
    <p:sldLayoutId id="2335098002" r:id="rId2"/>
    <p:sldLayoutId id="2335098003" r:id="rId3"/>
    <p:sldLayoutId id="2335098004" r:id="rId4"/>
    <p:sldLayoutId id="2335098005" r:id="rId5"/>
    <p:sldLayoutId id="2335098006" r:id="rId6"/>
    <p:sldLayoutId id="2335098007" r:id="rId7"/>
    <p:sldLayoutId id="2335098008" r:id="rId8"/>
    <p:sldLayoutId id="2335098009" r:id="rId9"/>
    <p:sldLayoutId id="2335098010" r:id="rId10"/>
    <p:sldLayoutId id="2335098011" r:id="rId11"/>
    <p:sldLayoutId id="2335098012" r:id="rId12"/>
    <p:sldLayoutId id="2335098013" r:id="rId13"/>
    <p:sldLayoutId id="2335098014" r:id="rId14"/>
    <p:sldLayoutId id="2335098015" r:id="rId15"/>
  </p:sldLayoutIdLst>
  <p:txStyles>
    <p:titleStyle>
      <a:lvl1pPr algn="ctr" rtl="0" eaLnBrk="1" fontAlgn="base" hangingPunct="1">
        <a:lnSpc>
          <a:spcPct val="90000"/>
        </a:lnSpc>
        <a:spcBef>
          <a:spcPct val="0"/>
        </a:spcBef>
        <a:spcAft>
          <a:spcPct val="0"/>
        </a:spcAft>
        <a:defRPr sz="2400" b="1" i="1">
          <a:solidFill>
            <a:schemeClr val="tx2"/>
          </a:solidFill>
          <a:latin typeface="+mj-lt"/>
          <a:ea typeface="+mj-ea"/>
          <a:cs typeface="+mj-cs"/>
        </a:defRPr>
      </a:lvl1pPr>
      <a:lvl2pPr algn="ctr" rtl="0" eaLnBrk="1" fontAlgn="base" hangingPunct="1">
        <a:lnSpc>
          <a:spcPct val="90000"/>
        </a:lnSpc>
        <a:spcBef>
          <a:spcPct val="0"/>
        </a:spcBef>
        <a:spcAft>
          <a:spcPct val="0"/>
        </a:spcAft>
        <a:defRPr sz="2400" b="1" i="1">
          <a:solidFill>
            <a:schemeClr val="tx2"/>
          </a:solidFill>
          <a:latin typeface="Arial" pitchFamily="34" charset="0"/>
        </a:defRPr>
      </a:lvl2pPr>
      <a:lvl3pPr algn="ctr" rtl="0" eaLnBrk="1" fontAlgn="base" hangingPunct="1">
        <a:lnSpc>
          <a:spcPct val="90000"/>
        </a:lnSpc>
        <a:spcBef>
          <a:spcPct val="0"/>
        </a:spcBef>
        <a:spcAft>
          <a:spcPct val="0"/>
        </a:spcAft>
        <a:defRPr sz="2400" b="1" i="1">
          <a:solidFill>
            <a:schemeClr val="tx2"/>
          </a:solidFill>
          <a:latin typeface="Arial" pitchFamily="34" charset="0"/>
        </a:defRPr>
      </a:lvl3pPr>
      <a:lvl4pPr algn="ctr" rtl="0" eaLnBrk="1" fontAlgn="base" hangingPunct="1">
        <a:lnSpc>
          <a:spcPct val="90000"/>
        </a:lnSpc>
        <a:spcBef>
          <a:spcPct val="0"/>
        </a:spcBef>
        <a:spcAft>
          <a:spcPct val="0"/>
        </a:spcAft>
        <a:defRPr sz="2400" b="1" i="1">
          <a:solidFill>
            <a:schemeClr val="tx2"/>
          </a:solidFill>
          <a:latin typeface="Arial" pitchFamily="34" charset="0"/>
        </a:defRPr>
      </a:lvl4pPr>
      <a:lvl5pPr algn="ctr" rtl="0" eaLnBrk="1" fontAlgn="base" hangingPunct="1">
        <a:lnSpc>
          <a:spcPct val="90000"/>
        </a:lnSpc>
        <a:spcBef>
          <a:spcPct val="0"/>
        </a:spcBef>
        <a:spcAft>
          <a:spcPct val="0"/>
        </a:spcAft>
        <a:defRPr sz="2400" b="1" i="1">
          <a:solidFill>
            <a:schemeClr val="tx2"/>
          </a:solidFill>
          <a:latin typeface="Arial" pitchFamily="34" charset="0"/>
        </a:defRPr>
      </a:lvl5pPr>
      <a:lvl6pPr marL="342900" algn="ctr" rtl="0" eaLnBrk="1" fontAlgn="base" hangingPunct="1">
        <a:lnSpc>
          <a:spcPct val="90000"/>
        </a:lnSpc>
        <a:spcBef>
          <a:spcPct val="0"/>
        </a:spcBef>
        <a:spcAft>
          <a:spcPct val="0"/>
        </a:spcAft>
        <a:defRPr sz="2400" b="1" i="1">
          <a:solidFill>
            <a:schemeClr val="tx2"/>
          </a:solidFill>
          <a:latin typeface="Arial" pitchFamily="34" charset="0"/>
        </a:defRPr>
      </a:lvl6pPr>
      <a:lvl7pPr marL="685800" algn="ctr" rtl="0" eaLnBrk="1" fontAlgn="base" hangingPunct="1">
        <a:lnSpc>
          <a:spcPct val="90000"/>
        </a:lnSpc>
        <a:spcBef>
          <a:spcPct val="0"/>
        </a:spcBef>
        <a:spcAft>
          <a:spcPct val="0"/>
        </a:spcAft>
        <a:defRPr sz="2400" b="1" i="1">
          <a:solidFill>
            <a:schemeClr val="tx2"/>
          </a:solidFill>
          <a:latin typeface="Arial" pitchFamily="34" charset="0"/>
        </a:defRPr>
      </a:lvl7pPr>
      <a:lvl8pPr marL="1028700" algn="ctr" rtl="0" eaLnBrk="1" fontAlgn="base" hangingPunct="1">
        <a:lnSpc>
          <a:spcPct val="90000"/>
        </a:lnSpc>
        <a:spcBef>
          <a:spcPct val="0"/>
        </a:spcBef>
        <a:spcAft>
          <a:spcPct val="0"/>
        </a:spcAft>
        <a:defRPr sz="2400" b="1" i="1">
          <a:solidFill>
            <a:schemeClr val="tx2"/>
          </a:solidFill>
          <a:latin typeface="Arial" pitchFamily="34" charset="0"/>
        </a:defRPr>
      </a:lvl8pPr>
      <a:lvl9pPr marL="1371600" algn="ctr" rtl="0" eaLnBrk="1" fontAlgn="base" hangingPunct="1">
        <a:lnSpc>
          <a:spcPct val="90000"/>
        </a:lnSpc>
        <a:spcBef>
          <a:spcPct val="0"/>
        </a:spcBef>
        <a:spcAft>
          <a:spcPct val="0"/>
        </a:spcAft>
        <a:defRPr sz="2400" b="1" i="1">
          <a:solidFill>
            <a:schemeClr val="tx2"/>
          </a:solidFill>
          <a:latin typeface="Arial" pitchFamily="34" charset="0"/>
        </a:defRPr>
      </a:lvl9pPr>
    </p:titleStyle>
    <p:bodyStyle>
      <a:lvl1pPr marL="214313" indent="-214313" algn="l" rtl="0" eaLnBrk="1" fontAlgn="base" hangingPunct="1">
        <a:lnSpc>
          <a:spcPct val="90000"/>
        </a:lnSpc>
        <a:spcBef>
          <a:spcPct val="30000"/>
        </a:spcBef>
        <a:spcAft>
          <a:spcPct val="0"/>
        </a:spcAft>
        <a:buSzPct val="100000"/>
        <a:buChar char="•"/>
        <a:defRPr sz="2100" b="1">
          <a:solidFill>
            <a:schemeClr val="tx1"/>
          </a:solidFill>
          <a:latin typeface="+mn-lt"/>
          <a:ea typeface="+mn-ea"/>
          <a:cs typeface="+mn-cs"/>
        </a:defRPr>
      </a:lvl1pPr>
      <a:lvl2pPr marL="642938" indent="-300038" algn="l" rtl="0" eaLnBrk="1" fontAlgn="base" hangingPunct="1">
        <a:lnSpc>
          <a:spcPct val="90000"/>
        </a:lnSpc>
        <a:spcBef>
          <a:spcPct val="30000"/>
        </a:spcBef>
        <a:spcAft>
          <a:spcPct val="0"/>
        </a:spcAft>
        <a:buSzPct val="100000"/>
        <a:buChar char="–"/>
        <a:defRPr sz="1800" b="1">
          <a:solidFill>
            <a:schemeClr val="tx1"/>
          </a:solidFill>
          <a:latin typeface="+mn-lt"/>
        </a:defRPr>
      </a:lvl2pPr>
      <a:lvl3pPr marL="900113" indent="-171450" algn="l" rtl="0" eaLnBrk="1" fontAlgn="base" hangingPunct="1">
        <a:lnSpc>
          <a:spcPct val="90000"/>
        </a:lnSpc>
        <a:spcBef>
          <a:spcPct val="30000"/>
        </a:spcBef>
        <a:spcAft>
          <a:spcPct val="0"/>
        </a:spcAft>
        <a:buSzPct val="100000"/>
        <a:buChar char="»"/>
        <a:defRPr sz="1500" b="1">
          <a:solidFill>
            <a:schemeClr val="tx1"/>
          </a:solidFill>
          <a:latin typeface="+mn-lt"/>
        </a:defRPr>
      </a:lvl3pPr>
      <a:lvl4pPr marL="1157288" indent="-128588" algn="l" rtl="0" eaLnBrk="1" fontAlgn="base" hangingPunct="1">
        <a:lnSpc>
          <a:spcPct val="90000"/>
        </a:lnSpc>
        <a:spcBef>
          <a:spcPct val="30000"/>
        </a:spcBef>
        <a:spcAft>
          <a:spcPct val="0"/>
        </a:spcAft>
        <a:buSzPct val="100000"/>
        <a:buChar char="•"/>
        <a:defRPr sz="1200" b="1">
          <a:solidFill>
            <a:schemeClr val="tx1"/>
          </a:solidFill>
          <a:latin typeface="+mn-lt"/>
        </a:defRPr>
      </a:lvl4pPr>
      <a:lvl5pPr marL="1500188" indent="-128588" algn="l" rtl="0" eaLnBrk="1" fontAlgn="base" hangingPunct="1">
        <a:lnSpc>
          <a:spcPct val="90000"/>
        </a:lnSpc>
        <a:spcBef>
          <a:spcPct val="30000"/>
        </a:spcBef>
        <a:spcAft>
          <a:spcPct val="0"/>
        </a:spcAft>
        <a:buSzPct val="100000"/>
        <a:buChar char="–"/>
        <a:defRPr sz="1200" b="1">
          <a:solidFill>
            <a:schemeClr val="tx1"/>
          </a:solidFill>
          <a:latin typeface="+mn-lt"/>
        </a:defRPr>
      </a:lvl5pPr>
      <a:lvl6pPr marL="1843088" indent="-128588" algn="l" rtl="0" eaLnBrk="1" fontAlgn="base" hangingPunct="1">
        <a:lnSpc>
          <a:spcPct val="90000"/>
        </a:lnSpc>
        <a:spcBef>
          <a:spcPct val="30000"/>
        </a:spcBef>
        <a:spcAft>
          <a:spcPct val="0"/>
        </a:spcAft>
        <a:buSzPct val="100000"/>
        <a:buChar char="–"/>
        <a:defRPr sz="1200" b="1">
          <a:solidFill>
            <a:schemeClr val="tx1"/>
          </a:solidFill>
          <a:latin typeface="+mn-lt"/>
        </a:defRPr>
      </a:lvl6pPr>
      <a:lvl7pPr marL="2185988" indent="-128588" algn="l" rtl="0" eaLnBrk="1" fontAlgn="base" hangingPunct="1">
        <a:lnSpc>
          <a:spcPct val="90000"/>
        </a:lnSpc>
        <a:spcBef>
          <a:spcPct val="30000"/>
        </a:spcBef>
        <a:spcAft>
          <a:spcPct val="0"/>
        </a:spcAft>
        <a:buSzPct val="100000"/>
        <a:buChar char="–"/>
        <a:defRPr sz="1200" b="1">
          <a:solidFill>
            <a:schemeClr val="tx1"/>
          </a:solidFill>
          <a:latin typeface="+mn-lt"/>
        </a:defRPr>
      </a:lvl7pPr>
      <a:lvl8pPr marL="2528888" indent="-128588" algn="l" rtl="0" eaLnBrk="1" fontAlgn="base" hangingPunct="1">
        <a:lnSpc>
          <a:spcPct val="90000"/>
        </a:lnSpc>
        <a:spcBef>
          <a:spcPct val="30000"/>
        </a:spcBef>
        <a:spcAft>
          <a:spcPct val="0"/>
        </a:spcAft>
        <a:buSzPct val="100000"/>
        <a:buChar char="–"/>
        <a:defRPr sz="1200" b="1">
          <a:solidFill>
            <a:schemeClr val="tx1"/>
          </a:solidFill>
          <a:latin typeface="+mn-lt"/>
        </a:defRPr>
      </a:lvl8pPr>
      <a:lvl9pPr marL="2871788" indent="-128588" algn="l" rtl="0" eaLnBrk="1" fontAlgn="base" hangingPunct="1">
        <a:lnSpc>
          <a:spcPct val="90000"/>
        </a:lnSpc>
        <a:spcBef>
          <a:spcPct val="30000"/>
        </a:spcBef>
        <a:spcAft>
          <a:spcPct val="0"/>
        </a:spcAft>
        <a:buSzPct val="100000"/>
        <a:buChar char="–"/>
        <a:defRPr sz="1200" b="1">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wordclouds.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sthda.com/english/wiki/text-mining-and-word-cloud-fundamentals-in-r-5-simple-steps-you-should-know"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thda.com/english/wiki/text-mining-and-word-cloud-fundamentals-in-r-5-simple-steps-you-should-know"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hyperlink" Target="https://www.saifmohammad.com/WebDocs/emotion-survey.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hyperlink" Target="https://monkeylearn.com/keyword-extraction/"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monkeylearn.com/keyword-extraction/#product-analytics" TargetMode="External"/><Relationship Id="rId3" Type="http://schemas.openxmlformats.org/officeDocument/2006/relationships/hyperlink" Target="https://monkeylearn.com/keyword-extraction/#brand-monitoring" TargetMode="External"/><Relationship Id="rId7" Type="http://schemas.openxmlformats.org/officeDocument/2006/relationships/hyperlink" Target="https://monkeylearn.com/keyword-extraction/#seo" TargetMode="External"/><Relationship Id="rId2" Type="http://schemas.openxmlformats.org/officeDocument/2006/relationships/hyperlink" Target="https://monkeylearn.com/keyword-extraction/#social-media-monitoring" TargetMode="External"/><Relationship Id="rId1" Type="http://schemas.openxmlformats.org/officeDocument/2006/relationships/slideLayout" Target="../slideLayouts/slideLayout2.xml"/><Relationship Id="rId6" Type="http://schemas.openxmlformats.org/officeDocument/2006/relationships/hyperlink" Target="https://monkeylearn.com/keyword-extraction/#business-intelligence" TargetMode="External"/><Relationship Id="rId5" Type="http://schemas.openxmlformats.org/officeDocument/2006/relationships/hyperlink" Target="https://monkeylearn.com/keyword-extraction/#customer-feedback" TargetMode="External"/><Relationship Id="rId4" Type="http://schemas.openxmlformats.org/officeDocument/2006/relationships/hyperlink" Target="https://monkeylearn.com/keyword-extraction/#customer-service" TargetMode="External"/><Relationship Id="rId9" Type="http://schemas.openxmlformats.org/officeDocument/2006/relationships/hyperlink" Target="https://monkeylearn.com/keyword-extraction/#knowledge-management"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monkeylearn.com/keyword-extraction/"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hyperlink" Target="https://www.researchgate.net/publication/227988510_Automatic_Keyword_Extraction_from_Individual_Document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hyperlink" Target="https://chistats.com/sentiment-analysis-with-topic-modelling/"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rpubs.com/nr2670/week09_tasection" TargetMode="External"/><Relationship Id="rId2" Type="http://schemas.openxmlformats.org/officeDocument/2006/relationships/hyperlink" Target="https://chistats.com/sentiment-analysis-with-topic-modelling/"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monkeylearn.com/blog/introduction-to-topic-modelin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monkeylearn.com/blog/introduction-to-topic-modeling/"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hyperlink" Target="https://monkeylearn.com/blog/what-is-tf-idf/"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6286500"/>
          <a:chOff x="0" y="0"/>
          <a:chExt cx="9144000" cy="6286500"/>
        </a:xfrm>
      </p:grpSpPr>
      <p:graphicFrame>
        <p:nvGraphicFramePr>
          <p:cNvPr id="7" name="Table 6"/>
          <p:cNvGraphicFramePr>
            <a:graphicFrameLocks noGrp="1"/>
          </p:cNvGraphicFramePr>
          <p:nvPr>
            <p:extLst>
              <p:ext uri="{D42A27DB-BD31-4B8C-83A1-F6EECF244321}">
                <p14:modId xmlns:p14="http://schemas.microsoft.com/office/powerpoint/2010/main" val="1294356221"/>
              </p:ext>
            </p:extLst>
          </p:nvPr>
        </p:nvGraphicFramePr>
        <p:xfrm>
          <a:off x="152400" y="1"/>
          <a:ext cx="11887200" cy="1000125"/>
        </p:xfrm>
        <a:graphic>
          <a:graphicData uri="http://schemas.openxmlformats.org/drawingml/2006/table">
            <a:tbl>
              <a:tblPr firstRow="1" bandRow="1"/>
              <a:tblGrid>
                <a:gridCol w="11887200">
                  <a:extLst>
                    <a:ext uri="{9D8B030D-6E8A-4147-A177-3AD203B41FA5}">
                      <a16:colId xmlns:a16="http://schemas.microsoft.com/office/drawing/2014/main" val="20000"/>
                    </a:ext>
                  </a:extLst>
                </a:gridCol>
              </a:tblGrid>
              <a:tr h="1000125">
                <a:tc>
                  <a:txBody>
                    <a:bodyPr/>
                    <a:lstStyle/>
                    <a:p>
                      <a:pPr marL="0" marR="0" lvl="0" indent="0" algn="l" fontAlgn="base">
                        <a:lnSpc>
                          <a:spcPct val="100000"/>
                        </a:lnSpc>
                      </a:pPr>
                      <a:endParaRPr dirty="0"/>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gradFill>
                      <a:gsLst>
                        <a:gs pos="0">
                          <a:srgbClr val="31859C">
                            <a:alpha val="100000"/>
                          </a:srgbClr>
                        </a:gs>
                        <a:gs pos="100000">
                          <a:srgbClr val="31859C">
                            <a:alpha val="100000"/>
                          </a:srgbClr>
                        </a:gs>
                      </a:gsLst>
                      <a:lin ang="0" scaled="0"/>
                    </a:gradFill>
                  </a:tcPr>
                </a:tc>
                <a:extLst>
                  <a:ext uri="{0D108BD9-81ED-4DB2-BD59-A6C34878D82A}">
                    <a16:rowId xmlns:a16="http://schemas.microsoft.com/office/drawing/2014/main" val="10000"/>
                  </a:ext>
                </a:extLst>
              </a:tr>
            </a:tbl>
          </a:graphicData>
        </a:graphic>
      </p:graphicFrame>
      <p:pic>
        <p:nvPicPr>
          <p:cNvPr id="2" name="DecisiveSystem" descr="DecisiveSystem"/>
          <p:cNvPicPr>
            <a:picLocks noChangeAspect="1"/>
          </p:cNvPicPr>
          <p:nvPr/>
        </p:nvPicPr>
        <p:blipFill>
          <a:blip r:embed="rId2"/>
          <a:stretch>
            <a:fillRect/>
          </a:stretch>
        </p:blipFill>
        <p:spPr>
          <a:xfrm>
            <a:off x="1714500" y="190501"/>
            <a:ext cx="1600200" cy="638175"/>
          </a:xfrm>
          <a:prstGeom prst="rect">
            <a:avLst/>
          </a:prstGeom>
        </p:spPr>
      </p:pic>
      <p:sp>
        <p:nvSpPr>
          <p:cNvPr id="3" name="TextBox 2"/>
          <p:cNvSpPr txBox="1"/>
          <p:nvPr/>
        </p:nvSpPr>
        <p:spPr>
          <a:xfrm>
            <a:off x="2209800" y="2809875"/>
            <a:ext cx="7620000" cy="1292662"/>
          </a:xfrm>
          <a:prstGeom prst="rect">
            <a:avLst/>
          </a:prstGeom>
          <a:noFill/>
        </p:spPr>
        <p:txBody>
          <a:bodyPr lIns="91440" tIns="45720" rIns="91440" bIns="45720" rtlCol="0">
            <a:spAutoFit/>
          </a:bodyPr>
          <a:lstStyle/>
          <a:p>
            <a:br>
              <a:rPr dirty="0"/>
            </a:br>
            <a:r>
              <a:rPr lang="en-US" sz="2400" b="1" dirty="0" err="1">
                <a:solidFill>
                  <a:srgbClr val="205564">
                    <a:alpha val="100000"/>
                  </a:srgbClr>
                </a:solidFill>
                <a:latin typeface="Cambria"/>
              </a:rPr>
              <a:t>Enginius</a:t>
            </a:r>
            <a:br>
              <a:rPr dirty="0"/>
            </a:br>
            <a:r>
              <a:rPr lang="en-US" sz="3600" b="1" dirty="0">
                <a:solidFill>
                  <a:srgbClr val="222222">
                    <a:alpha val="100000"/>
                  </a:srgbClr>
                </a:solidFill>
                <a:latin typeface="Cambria"/>
              </a:rPr>
              <a:t>Sentiment (Text) Analysis</a:t>
            </a:r>
          </a:p>
        </p:txBody>
      </p:sp>
      <p:cxnSp>
        <p:nvCxnSpPr>
          <p:cNvPr id="4" name="Straight Connector 3"/>
          <p:cNvCxnSpPr/>
          <p:nvPr/>
        </p:nvCxnSpPr>
        <p:spPr>
          <a:xfrm>
            <a:off x="2190750" y="4191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5" name="TextBox 4"/>
          <p:cNvSpPr txBox="1"/>
          <p:nvPr/>
        </p:nvSpPr>
        <p:spPr>
          <a:xfrm>
            <a:off x="2190750" y="4381501"/>
            <a:ext cx="7620000" cy="584775"/>
          </a:xfrm>
          <a:prstGeom prst="rect">
            <a:avLst/>
          </a:prstGeom>
          <a:noFill/>
        </p:spPr>
        <p:txBody>
          <a:bodyPr lIns="91440" tIns="45720" rIns="91440" bIns="45720" rtlCol="0">
            <a:spAutoFit/>
          </a:bodyPr>
          <a:lstStyle/>
          <a:p>
            <a:r>
              <a:rPr lang="en-US" sz="1400">
                <a:solidFill>
                  <a:srgbClr val="000000">
                    <a:alpha val="100000"/>
                  </a:srgbClr>
                </a:solidFill>
                <a:latin typeface="Calibri"/>
              </a:rPr>
              <a:t>Minder Chen, CSU Channel Islands</a:t>
            </a:r>
            <a:br/>
            <a:endParaRPr/>
          </a:p>
        </p:txBody>
      </p:sp>
      <p:sp>
        <p:nvSpPr>
          <p:cNvPr id="6" name="TextBox 5"/>
          <p:cNvSpPr txBox="1"/>
          <p:nvPr/>
        </p:nvSpPr>
        <p:spPr>
          <a:xfrm>
            <a:off x="2190750" y="5143501"/>
            <a:ext cx="7620000" cy="538609"/>
          </a:xfrm>
          <a:prstGeom prst="rect">
            <a:avLst/>
          </a:prstGeom>
          <a:noFill/>
        </p:spPr>
        <p:txBody>
          <a:bodyPr lIns="91440" tIns="45720" rIns="91440" bIns="45720" rtlCol="0">
            <a:spAutoFit/>
          </a:bodyPr>
          <a:lstStyle/>
          <a:p>
            <a:r>
              <a:rPr lang="en-US" sz="1100">
                <a:solidFill>
                  <a:srgbClr val="595959">
                    <a:alpha val="100000"/>
                  </a:srgbClr>
                </a:solidFill>
                <a:latin typeface="Calibri"/>
              </a:rPr>
              <a:t>Copyright (c) 2022, DecisionPro Inc.</a:t>
            </a:r>
            <a:br/>
            <a:endParaRPr/>
          </a:p>
        </p:txBody>
      </p:sp>
      <p:sp>
        <p:nvSpPr>
          <p:cNvPr id="9" name="TextBox 8">
            <a:extLst>
              <a:ext uri="{FF2B5EF4-FFF2-40B4-BE49-F238E27FC236}">
                <a16:creationId xmlns:a16="http://schemas.microsoft.com/office/drawing/2014/main" id="{E34E298D-A723-4A85-9A96-C436CDD6562D}"/>
              </a:ext>
            </a:extLst>
          </p:cNvPr>
          <p:cNvSpPr txBox="1"/>
          <p:nvPr/>
        </p:nvSpPr>
        <p:spPr>
          <a:xfrm>
            <a:off x="6553200" y="4833610"/>
            <a:ext cx="6096000" cy="646331"/>
          </a:xfrm>
          <a:prstGeom prst="rect">
            <a:avLst/>
          </a:prstGeom>
          <a:noFill/>
        </p:spPr>
        <p:txBody>
          <a:bodyPr wrap="square">
            <a:spAutoFit/>
          </a:bodyPr>
          <a:lstStyle/>
          <a:p>
            <a:r>
              <a:rPr lang="en-US" sz="3600" b="1" dirty="0">
                <a:solidFill>
                  <a:srgbClr val="222222">
                    <a:alpha val="100000"/>
                  </a:srgbClr>
                </a:solidFill>
                <a:latin typeface="Cambria"/>
              </a:rPr>
              <a:t>Sentiment </a:t>
            </a:r>
            <a:r>
              <a:rPr lang="zh-TW" altLang="en-US" sz="3600" b="1" dirty="0">
                <a:solidFill>
                  <a:srgbClr val="222222">
                    <a:alpha val="100000"/>
                  </a:srgbClr>
                </a:solidFill>
                <a:latin typeface="Cambria"/>
              </a:rPr>
              <a:t>情绪</a:t>
            </a:r>
            <a:r>
              <a:rPr lang="en-US" sz="3600" b="1" dirty="0">
                <a:solidFill>
                  <a:srgbClr val="222222">
                    <a:alpha val="100000"/>
                  </a:srgbClr>
                </a:solidFill>
                <a:latin typeface="Cambria"/>
              </a:rPr>
              <a:t> </a:t>
            </a: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D2981-52DD-4F13-8E16-E7ACF2A83EB3}"/>
              </a:ext>
            </a:extLst>
          </p:cNvPr>
          <p:cNvSpPr>
            <a:spLocks noGrp="1"/>
          </p:cNvSpPr>
          <p:nvPr>
            <p:ph type="title"/>
          </p:nvPr>
        </p:nvSpPr>
        <p:spPr/>
        <p:txBody>
          <a:bodyPr/>
          <a:lstStyle/>
          <a:p>
            <a:r>
              <a:rPr lang="en-US" dirty="0"/>
              <a:t>Sentiment &amp; Text Analysis Tools</a:t>
            </a:r>
          </a:p>
        </p:txBody>
      </p:sp>
      <p:sp>
        <p:nvSpPr>
          <p:cNvPr id="3" name="Content Placeholder 2">
            <a:extLst>
              <a:ext uri="{FF2B5EF4-FFF2-40B4-BE49-F238E27FC236}">
                <a16:creationId xmlns:a16="http://schemas.microsoft.com/office/drawing/2014/main" id="{99FC74BC-6D28-49BC-8E48-58F6AF946999}"/>
              </a:ext>
            </a:extLst>
          </p:cNvPr>
          <p:cNvSpPr>
            <a:spLocks noGrp="1"/>
          </p:cNvSpPr>
          <p:nvPr>
            <p:ph idx="1"/>
          </p:nvPr>
        </p:nvSpPr>
        <p:spPr/>
        <p:txBody>
          <a:bodyPr/>
          <a:lstStyle/>
          <a:p>
            <a:r>
              <a:rPr lang="en-US" sz="2800" dirty="0"/>
              <a:t>Word Cloud</a:t>
            </a:r>
          </a:p>
          <a:p>
            <a:r>
              <a:rPr lang="en-US" sz="2800" dirty="0"/>
              <a:t>Valance Analysis </a:t>
            </a:r>
          </a:p>
          <a:p>
            <a:r>
              <a:rPr lang="en-US" sz="2800" dirty="0"/>
              <a:t>Emotion Analysis</a:t>
            </a:r>
          </a:p>
          <a:p>
            <a:r>
              <a:rPr lang="en-US" sz="2800" dirty="0"/>
              <a:t>Keyword Analysis </a:t>
            </a:r>
          </a:p>
          <a:p>
            <a:r>
              <a:rPr lang="en-US" sz="2800" dirty="0"/>
              <a:t>Topic Modeling  </a:t>
            </a:r>
          </a:p>
        </p:txBody>
      </p:sp>
    </p:spTree>
    <p:extLst>
      <p:ext uri="{BB962C8B-B14F-4D97-AF65-F5344CB8AC3E}">
        <p14:creationId xmlns:p14="http://schemas.microsoft.com/office/powerpoint/2010/main" val="1828796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79F7F6C-6E57-4304-8BE9-EF843CCB3520}"/>
              </a:ext>
            </a:extLst>
          </p:cNvPr>
          <p:cNvGraphicFramePr>
            <a:graphicFrameLocks noGrp="1"/>
          </p:cNvGraphicFramePr>
          <p:nvPr>
            <p:extLst>
              <p:ext uri="{D42A27DB-BD31-4B8C-83A1-F6EECF244321}">
                <p14:modId xmlns:p14="http://schemas.microsoft.com/office/powerpoint/2010/main" val="1767910699"/>
              </p:ext>
            </p:extLst>
          </p:nvPr>
        </p:nvGraphicFramePr>
        <p:xfrm>
          <a:off x="495300" y="685800"/>
          <a:ext cx="11201400" cy="5704523"/>
        </p:xfrm>
        <a:graphic>
          <a:graphicData uri="http://schemas.openxmlformats.org/drawingml/2006/table">
            <a:tbl>
              <a:tblPr>
                <a:tableStyleId>{3C2FFA5D-87B4-456A-9821-1D502468CF0F}</a:tableStyleId>
              </a:tblPr>
              <a:tblGrid>
                <a:gridCol w="647700">
                  <a:extLst>
                    <a:ext uri="{9D8B030D-6E8A-4147-A177-3AD203B41FA5}">
                      <a16:colId xmlns:a16="http://schemas.microsoft.com/office/drawing/2014/main" val="3485073928"/>
                    </a:ext>
                  </a:extLst>
                </a:gridCol>
                <a:gridCol w="7620000">
                  <a:extLst>
                    <a:ext uri="{9D8B030D-6E8A-4147-A177-3AD203B41FA5}">
                      <a16:colId xmlns:a16="http://schemas.microsoft.com/office/drawing/2014/main" val="4166852019"/>
                    </a:ext>
                  </a:extLst>
                </a:gridCol>
                <a:gridCol w="1676400">
                  <a:extLst>
                    <a:ext uri="{9D8B030D-6E8A-4147-A177-3AD203B41FA5}">
                      <a16:colId xmlns:a16="http://schemas.microsoft.com/office/drawing/2014/main" val="299584583"/>
                    </a:ext>
                  </a:extLst>
                </a:gridCol>
                <a:gridCol w="1257300">
                  <a:extLst>
                    <a:ext uri="{9D8B030D-6E8A-4147-A177-3AD203B41FA5}">
                      <a16:colId xmlns:a16="http://schemas.microsoft.com/office/drawing/2014/main" val="2109403489"/>
                    </a:ext>
                  </a:extLst>
                </a:gridCol>
              </a:tblGrid>
              <a:tr h="190406">
                <a:tc>
                  <a:txBody>
                    <a:bodyPr/>
                    <a:lstStyle/>
                    <a:p>
                      <a:pPr algn="l" fontAlgn="b"/>
                      <a:r>
                        <a:rPr lang="en-US" sz="1800" u="none" strike="noStrike">
                          <a:effectLst/>
                        </a:rPr>
                        <a:t>\</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000" b="1" u="none" strike="noStrike" dirty="0">
                          <a:effectLst/>
                        </a:rPr>
                        <a:t>Verbatim</a:t>
                      </a:r>
                      <a:endParaRPr lang="en-US" sz="20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2000" b="1" u="none" strike="noStrike">
                          <a:effectLst/>
                        </a:rPr>
                        <a:t>Date</a:t>
                      </a:r>
                      <a:endParaRPr lang="en-US" sz="20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000" b="1" u="none" strike="noStrike" dirty="0">
                          <a:effectLst/>
                        </a:rPr>
                        <a:t>Rating</a:t>
                      </a:r>
                      <a:endParaRPr lang="en-US" sz="2000" b="1"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202692293"/>
                  </a:ext>
                </a:extLst>
              </a:tr>
              <a:tr h="190406">
                <a:tc>
                  <a:txBody>
                    <a:bodyPr/>
                    <a:lstStyle/>
                    <a:p>
                      <a:pPr algn="l" fontAlgn="b"/>
                      <a:r>
                        <a:rPr lang="en-US" sz="1800" u="none" strike="noStrike">
                          <a:effectLst/>
                        </a:rPr>
                        <a:t>1</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dirty="0">
                          <a:effectLst/>
                        </a:rPr>
                        <a:t>Checkout was too slow</a:t>
                      </a:r>
                      <a:endParaRPr lang="en-US" sz="18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10/29/2013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dirty="0">
                          <a:effectLst/>
                        </a:rPr>
                        <a:t>3</a:t>
                      </a:r>
                      <a:endParaRPr lang="en-US" sz="1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856440875"/>
                  </a:ext>
                </a:extLst>
              </a:tr>
              <a:tr h="190406">
                <a:tc>
                  <a:txBody>
                    <a:bodyPr/>
                    <a:lstStyle/>
                    <a:p>
                      <a:pPr algn="l" fontAlgn="b"/>
                      <a:r>
                        <a:rPr lang="en-US" sz="1800" u="none" strike="noStrike">
                          <a:effectLst/>
                        </a:rPr>
                        <a:t>2</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dirty="0">
                          <a:effectLst/>
                        </a:rPr>
                        <a:t>Great selection of office products</a:t>
                      </a:r>
                      <a:endParaRPr lang="en-US" sz="18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10/26/2013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dirty="0">
                          <a:effectLst/>
                        </a:rPr>
                        <a:t>4</a:t>
                      </a:r>
                      <a:endParaRPr lang="en-US" sz="1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69156874"/>
                  </a:ext>
                </a:extLst>
              </a:tr>
              <a:tr h="190406">
                <a:tc>
                  <a:txBody>
                    <a:bodyPr/>
                    <a:lstStyle/>
                    <a:p>
                      <a:pPr algn="l" fontAlgn="b"/>
                      <a:r>
                        <a:rPr lang="en-US" sz="1800" u="none" strike="noStrike">
                          <a:effectLst/>
                        </a:rPr>
                        <a:t>3</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dirty="0">
                          <a:effectLst/>
                        </a:rPr>
                        <a:t>Very helpful sales people</a:t>
                      </a:r>
                      <a:endParaRPr lang="en-US" sz="18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10/26/2013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dirty="0">
                          <a:effectLst/>
                        </a:rPr>
                        <a:t>4</a:t>
                      </a:r>
                      <a:endParaRPr lang="en-US" sz="1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4291924098"/>
                  </a:ext>
                </a:extLst>
              </a:tr>
              <a:tr h="190406">
                <a:tc>
                  <a:txBody>
                    <a:bodyPr/>
                    <a:lstStyle/>
                    <a:p>
                      <a:pPr algn="l" fontAlgn="b"/>
                      <a:r>
                        <a:rPr lang="en-US" sz="1800" u="none" strike="noStrike">
                          <a:effectLst/>
                        </a:rPr>
                        <a:t>4</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dirty="0">
                          <a:effectLst/>
                        </a:rPr>
                        <a:t>Did not have a good selection of Macs</a:t>
                      </a:r>
                      <a:endParaRPr lang="en-US" sz="18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10/25/2013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438442191"/>
                  </a:ext>
                </a:extLst>
              </a:tr>
              <a:tr h="190406">
                <a:tc>
                  <a:txBody>
                    <a:bodyPr/>
                    <a:lstStyle/>
                    <a:p>
                      <a:pPr algn="l" fontAlgn="b"/>
                      <a:r>
                        <a:rPr lang="en-US" sz="1800" u="none" strike="noStrike">
                          <a:effectLst/>
                        </a:rPr>
                        <a:t>5</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dirty="0">
                          <a:effectLst/>
                        </a:rPr>
                        <a:t>Prices were the best in this area</a:t>
                      </a:r>
                      <a:endParaRPr lang="en-US" sz="18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10/23/2013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412449466"/>
                  </a:ext>
                </a:extLst>
              </a:tr>
              <a:tr h="190406">
                <a:tc>
                  <a:txBody>
                    <a:bodyPr/>
                    <a:lstStyle/>
                    <a:p>
                      <a:pPr algn="l" fontAlgn="b"/>
                      <a:r>
                        <a:rPr lang="en-US" sz="1800" u="none" strike="noStrike">
                          <a:effectLst/>
                        </a:rPr>
                        <a:t>6</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a:effectLst/>
                        </a:rPr>
                        <a:t>Limited selection of office furniture</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10/23/2013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840464197"/>
                  </a:ext>
                </a:extLst>
              </a:tr>
              <a:tr h="362184">
                <a:tc>
                  <a:txBody>
                    <a:bodyPr/>
                    <a:lstStyle/>
                    <a:p>
                      <a:pPr algn="l" fontAlgn="b"/>
                      <a:r>
                        <a:rPr lang="en-US" sz="1800" u="none" strike="noStrike">
                          <a:effectLst/>
                        </a:rPr>
                        <a:t>7</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a:effectLst/>
                        </a:rPr>
                        <a:t>Very good selections of Windows computers, not many Macs</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10/21/2013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833168409"/>
                  </a:ext>
                </a:extLst>
              </a:tr>
              <a:tr h="190406">
                <a:tc>
                  <a:txBody>
                    <a:bodyPr/>
                    <a:lstStyle/>
                    <a:p>
                      <a:pPr algn="l" fontAlgn="b"/>
                      <a:r>
                        <a:rPr lang="en-US" sz="1800" u="none" strike="noStrike">
                          <a:effectLst/>
                        </a:rPr>
                        <a:t>8</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a:effectLst/>
                        </a:rPr>
                        <a:t>Great place to go for back-to-school shopping</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10/21/2013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5</a:t>
                      </a:r>
                      <a:endParaRPr lang="en-US" sz="1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019191305"/>
                  </a:ext>
                </a:extLst>
              </a:tr>
              <a:tr h="362184">
                <a:tc>
                  <a:txBody>
                    <a:bodyPr/>
                    <a:lstStyle/>
                    <a:p>
                      <a:pPr algn="l" fontAlgn="b"/>
                      <a:r>
                        <a:rPr lang="en-US" sz="1800" u="none" strike="noStrike">
                          <a:effectLst/>
                        </a:rPr>
                        <a:t>9</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dirty="0">
                          <a:effectLst/>
                        </a:rPr>
                        <a:t>Prices higher than online, but items readily available</a:t>
                      </a:r>
                      <a:endParaRPr lang="en-US" sz="18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10/20/2013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738587918"/>
                  </a:ext>
                </a:extLst>
              </a:tr>
              <a:tr h="190406">
                <a:tc>
                  <a:txBody>
                    <a:bodyPr/>
                    <a:lstStyle/>
                    <a:p>
                      <a:pPr algn="l" fontAlgn="b"/>
                      <a:r>
                        <a:rPr lang="en-US" sz="1800" u="none" strike="noStrike">
                          <a:effectLst/>
                        </a:rPr>
                        <a:t>10</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a:effectLst/>
                        </a:rPr>
                        <a:t>Best office supply in town</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10/18/2013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690436355"/>
                  </a:ext>
                </a:extLst>
              </a:tr>
              <a:tr h="362184">
                <a:tc>
                  <a:txBody>
                    <a:bodyPr/>
                    <a:lstStyle/>
                    <a:p>
                      <a:pPr algn="l" fontAlgn="b"/>
                      <a:r>
                        <a:rPr lang="en-US" sz="1800" u="none" strike="noStrike">
                          <a:effectLst/>
                        </a:rPr>
                        <a:t>11</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a:effectLst/>
                        </a:rPr>
                        <a:t>Very happy with the Dell computer I bought here, reasonable price</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10/15/2013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388278452"/>
                  </a:ext>
                </a:extLst>
              </a:tr>
              <a:tr h="362184">
                <a:tc>
                  <a:txBody>
                    <a:bodyPr/>
                    <a:lstStyle/>
                    <a:p>
                      <a:pPr algn="l" fontAlgn="b"/>
                      <a:r>
                        <a:rPr lang="en-US" sz="1800" u="none" strike="noStrike">
                          <a:effectLst/>
                        </a:rPr>
                        <a:t>12</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l" fontAlgn="b"/>
                      <a:r>
                        <a:rPr lang="en-US" sz="1800" u="none" strike="noStrike" dirty="0">
                          <a:effectLst/>
                        </a:rPr>
                        <a:t>Sales person was rude when I asked about a higher end Mac computer</a:t>
                      </a:r>
                      <a:endParaRPr lang="en-US" sz="18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a:effectLst/>
                        </a:rPr>
                        <a:t>10/13/2013</a:t>
                      </a:r>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u="none" strike="noStrike" dirty="0">
                          <a:effectLst/>
                        </a:rPr>
                        <a:t>2</a:t>
                      </a:r>
                      <a:endParaRPr lang="en-US" sz="1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302765502"/>
                  </a:ext>
                </a:extLst>
              </a:tr>
              <a:tr h="362184">
                <a:tc>
                  <a:txBody>
                    <a:bodyPr/>
                    <a:lstStyle/>
                    <a:p>
                      <a:pPr algn="l" fontAlgn="b"/>
                      <a:endParaRPr lang="en-US" sz="1800" b="1" i="0"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zh-CN" altLang="en-US" sz="1800" b="0" i="0" u="none" strike="noStrike" dirty="0">
                          <a:solidFill>
                            <a:srgbClr val="000000"/>
                          </a:solidFill>
                          <a:effectLst/>
                          <a:latin typeface="Calibri" panose="020F0502020204030204" pitchFamily="34" charset="0"/>
                        </a:rPr>
                        <a:t>。。。</a:t>
                      </a:r>
                      <a:endParaRPr lang="en-US" sz="18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endParaRPr lang="en-US" sz="1800" b="0" i="0" u="none" strike="noStrike">
                        <a:solidFill>
                          <a:srgbClr val="000000"/>
                        </a:solidFill>
                        <a:effectLst/>
                        <a:latin typeface="Calibri" panose="020F0502020204030204" pitchFamily="34" charset="0"/>
                      </a:endParaRPr>
                    </a:p>
                  </a:txBody>
                  <a:tcPr marL="45720" marR="45720" anchor="b"/>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966855247"/>
                  </a:ext>
                </a:extLst>
              </a:tr>
              <a:tr h="362184">
                <a:tc>
                  <a:txBody>
                    <a:bodyPr/>
                    <a:lstStyle/>
                    <a:p>
                      <a:pPr algn="l" fontAlgn="b"/>
                      <a:r>
                        <a:rPr lang="en-US" sz="1800" b="1" i="0" u="none" strike="noStrike" dirty="0">
                          <a:solidFill>
                            <a:srgbClr val="000000"/>
                          </a:solidFill>
                          <a:effectLst/>
                          <a:latin typeface="Calibri" panose="020F0502020204030204" pitchFamily="34" charset="0"/>
                        </a:rPr>
                        <a:t>54</a:t>
                      </a:r>
                    </a:p>
                  </a:txBody>
                  <a:tcPr marL="4763" marR="4763" marT="4763" marB="0" anchor="ctr"/>
                </a:tc>
                <a:tc>
                  <a:txBody>
                    <a:bodyPr/>
                    <a:lstStyle/>
                    <a:p>
                      <a:pPr algn="l" fontAlgn="b"/>
                      <a:r>
                        <a:rPr lang="en-US" sz="1800" b="0" i="0" u="none" strike="noStrike" dirty="0">
                          <a:solidFill>
                            <a:srgbClr val="000000"/>
                          </a:solidFill>
                          <a:effectLst/>
                          <a:latin typeface="Calibri" panose="020F0502020204030204" pitchFamily="34" charset="0"/>
                        </a:rPr>
                        <a:t>I was extremely please with the assistance I received and did not feel rushed to make a decision</a:t>
                      </a:r>
                    </a:p>
                  </a:txBody>
                  <a:tcPr marL="4763" marR="4763" marT="4763" marB="0" anchor="b"/>
                </a:tc>
                <a:tc>
                  <a:txBody>
                    <a:bodyPr/>
                    <a:lstStyle/>
                    <a:p>
                      <a:pPr algn="ctr" fontAlgn="b"/>
                      <a:r>
                        <a:rPr lang="en-US" sz="1800" b="0" i="0" u="none" strike="noStrike" dirty="0">
                          <a:solidFill>
                            <a:srgbClr val="000000"/>
                          </a:solidFill>
                          <a:effectLst/>
                          <a:latin typeface="Calibri" panose="020F0502020204030204" pitchFamily="34" charset="0"/>
                        </a:rPr>
                        <a:t>8/21/2013</a:t>
                      </a:r>
                    </a:p>
                  </a:txBody>
                  <a:tcPr marL="4763" marR="4763" marT="4763" marB="0" anchor="b"/>
                </a:tc>
                <a:tc>
                  <a:txBody>
                    <a:bodyPr/>
                    <a:lstStyle/>
                    <a:p>
                      <a:pPr algn="ctr" fontAlgn="b"/>
                      <a:r>
                        <a:rPr lang="en-US" sz="1800" b="0" i="0" u="none" strike="noStrike" dirty="0">
                          <a:solidFill>
                            <a:srgbClr val="000000"/>
                          </a:solidFill>
                          <a:effectLst/>
                          <a:latin typeface="Calibri" panose="020F0502020204030204" pitchFamily="34" charset="0"/>
                        </a:rPr>
                        <a:t>5</a:t>
                      </a:r>
                    </a:p>
                  </a:txBody>
                  <a:tcPr marL="4763" marR="4763" marT="4763" marB="0" anchor="b"/>
                </a:tc>
                <a:extLst>
                  <a:ext uri="{0D108BD9-81ED-4DB2-BD59-A6C34878D82A}">
                    <a16:rowId xmlns:a16="http://schemas.microsoft.com/office/drawing/2014/main" val="4186646589"/>
                  </a:ext>
                </a:extLst>
              </a:tr>
            </a:tbl>
          </a:graphicData>
        </a:graphic>
      </p:graphicFrame>
      <p:sp>
        <p:nvSpPr>
          <p:cNvPr id="3" name="Title 2">
            <a:extLst>
              <a:ext uri="{FF2B5EF4-FFF2-40B4-BE49-F238E27FC236}">
                <a16:creationId xmlns:a16="http://schemas.microsoft.com/office/drawing/2014/main" id="{B73A35C8-7301-40D6-ABED-4854005AD2E3}"/>
              </a:ext>
            </a:extLst>
          </p:cNvPr>
          <p:cNvSpPr>
            <a:spLocks noGrp="1"/>
          </p:cNvSpPr>
          <p:nvPr>
            <p:ph type="title"/>
          </p:nvPr>
        </p:nvSpPr>
        <p:spPr/>
        <p:txBody>
          <a:bodyPr/>
          <a:lstStyle/>
          <a:p>
            <a:r>
              <a:rPr lang="en-US" sz="2800" u="none" strike="noStrike" dirty="0">
                <a:effectLst/>
              </a:rPr>
              <a:t>Sentiment Analysis:</a:t>
            </a:r>
            <a:r>
              <a:rPr lang="zh-CN" altLang="en-US" sz="2800" u="none" strike="noStrike" dirty="0">
                <a:effectLst/>
              </a:rPr>
              <a:t> </a:t>
            </a:r>
            <a:r>
              <a:rPr lang="en-US" altLang="zh-CN" sz="2800" u="none" strike="noStrike" dirty="0">
                <a:effectLst/>
              </a:rPr>
              <a:t>Input</a:t>
            </a:r>
            <a:r>
              <a:rPr lang="en-US" sz="2800" u="none" strike="noStrike" dirty="0">
                <a:effectLst/>
              </a:rPr>
              <a:t> Data</a:t>
            </a:r>
            <a:endParaRPr lang="en-US" sz="2800" dirty="0"/>
          </a:p>
        </p:txBody>
      </p:sp>
    </p:spTree>
    <p:extLst>
      <p:ext uri="{BB962C8B-B14F-4D97-AF65-F5344CB8AC3E}">
        <p14:creationId xmlns:p14="http://schemas.microsoft.com/office/powerpoint/2010/main" val="2961813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F73DF-37EE-4580-9C08-8E0F63742D13}"/>
              </a:ext>
            </a:extLst>
          </p:cNvPr>
          <p:cNvSpPr>
            <a:spLocks noGrp="1"/>
          </p:cNvSpPr>
          <p:nvPr>
            <p:ph type="title"/>
          </p:nvPr>
        </p:nvSpPr>
        <p:spPr/>
        <p:txBody>
          <a:bodyPr/>
          <a:lstStyle/>
          <a:p>
            <a:pPr algn="l"/>
            <a:r>
              <a:rPr lang="en-US" dirty="0"/>
              <a:t>Sentiment Analysis </a:t>
            </a:r>
          </a:p>
        </p:txBody>
      </p:sp>
      <p:sp>
        <p:nvSpPr>
          <p:cNvPr id="3" name="Content Placeholder 2">
            <a:extLst>
              <a:ext uri="{FF2B5EF4-FFF2-40B4-BE49-F238E27FC236}">
                <a16:creationId xmlns:a16="http://schemas.microsoft.com/office/drawing/2014/main" id="{009A2E8D-EE93-4D2E-865A-5B2FE00512FD}"/>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E56EA6FB-C0EA-4B7A-A279-58A0BAA24D46}"/>
              </a:ext>
            </a:extLst>
          </p:cNvPr>
          <p:cNvPicPr>
            <a:picLocks noChangeAspect="1"/>
          </p:cNvPicPr>
          <p:nvPr/>
        </p:nvPicPr>
        <p:blipFill>
          <a:blip r:embed="rId2"/>
          <a:stretch>
            <a:fillRect/>
          </a:stretch>
        </p:blipFill>
        <p:spPr>
          <a:xfrm>
            <a:off x="7275822" y="76200"/>
            <a:ext cx="4637925" cy="6629400"/>
          </a:xfrm>
          <a:prstGeom prst="rect">
            <a:avLst/>
          </a:prstGeom>
          <a:ln w="38100">
            <a:solidFill>
              <a:srgbClr val="C00000"/>
            </a:solidFill>
          </a:ln>
        </p:spPr>
      </p:pic>
    </p:spTree>
    <p:extLst>
      <p:ext uri="{BB962C8B-B14F-4D97-AF65-F5344CB8AC3E}">
        <p14:creationId xmlns:p14="http://schemas.microsoft.com/office/powerpoint/2010/main" val="3094038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057400" y="1098077"/>
            <a:ext cx="7620000" cy="800219"/>
          </a:xfrm>
          <a:prstGeom prst="rect">
            <a:avLst/>
          </a:prstGeom>
          <a:noFill/>
        </p:spPr>
        <p:txBody>
          <a:bodyPr lIns="91440" tIns="45720" rIns="91440" bIns="45720" rtlCol="0">
            <a:spAutoFit/>
          </a:bodyPr>
          <a:lstStyle/>
          <a:p>
            <a:br>
              <a:rPr dirty="0"/>
            </a:br>
            <a:br>
              <a:rPr dirty="0"/>
            </a:br>
            <a:endParaRPr lang="en-US" sz="1000" dirty="0">
              <a:solidFill>
                <a:srgbClr val="898989">
                  <a:alpha val="100000"/>
                </a:srgbClr>
              </a:solidFill>
              <a:latin typeface="Calibri"/>
            </a:endParaRP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sp>
        <p:nvSpPr>
          <p:cNvPr id="6" name="TextBox 5">
            <a:extLst>
              <a:ext uri="{FF2B5EF4-FFF2-40B4-BE49-F238E27FC236}">
                <a16:creationId xmlns:a16="http://schemas.microsoft.com/office/drawing/2014/main" id="{7B50B700-9AD2-4CA9-90FB-ECB2D2581B8C}"/>
              </a:ext>
            </a:extLst>
          </p:cNvPr>
          <p:cNvSpPr txBox="1"/>
          <p:nvPr/>
        </p:nvSpPr>
        <p:spPr>
          <a:xfrm>
            <a:off x="1946910" y="5710476"/>
            <a:ext cx="7715250" cy="861774"/>
          </a:xfrm>
          <a:prstGeom prst="rect">
            <a:avLst/>
          </a:prstGeom>
          <a:noFill/>
        </p:spPr>
        <p:txBody>
          <a:bodyPr wrap="square">
            <a:spAutoFit/>
          </a:bodyPr>
          <a:lstStyle/>
          <a:p>
            <a:r>
              <a:rPr lang="en-US" sz="3200" b="0" i="0" dirty="0">
                <a:effectLst/>
                <a:latin typeface="+mn-lt"/>
              </a:rPr>
              <a:t>Free online </a:t>
            </a:r>
            <a:r>
              <a:rPr lang="en-US" sz="3200" b="0" i="0" dirty="0" err="1">
                <a:effectLst/>
                <a:latin typeface="+mn-lt"/>
              </a:rPr>
              <a:t>Wordcloud</a:t>
            </a:r>
            <a:r>
              <a:rPr lang="en-US" sz="3200" b="0" i="0" dirty="0">
                <a:effectLst/>
                <a:latin typeface="+mn-lt"/>
              </a:rPr>
              <a:t> generator</a:t>
            </a:r>
          </a:p>
          <a:p>
            <a:r>
              <a:rPr lang="en-US" dirty="0">
                <a:hlinkClick r:id="rId2"/>
              </a:rPr>
              <a:t>https://www.wordclouds.com/</a:t>
            </a:r>
            <a:r>
              <a:rPr lang="en-US" dirty="0"/>
              <a:t> </a:t>
            </a:r>
          </a:p>
        </p:txBody>
      </p:sp>
      <p:sp>
        <p:nvSpPr>
          <p:cNvPr id="7" name="Title 6">
            <a:extLst>
              <a:ext uri="{FF2B5EF4-FFF2-40B4-BE49-F238E27FC236}">
                <a16:creationId xmlns:a16="http://schemas.microsoft.com/office/drawing/2014/main" id="{81925015-F79C-4287-868A-C6470E59B1FB}"/>
              </a:ext>
            </a:extLst>
          </p:cNvPr>
          <p:cNvSpPr>
            <a:spLocks noGrp="1"/>
          </p:cNvSpPr>
          <p:nvPr>
            <p:ph type="title"/>
          </p:nvPr>
        </p:nvSpPr>
        <p:spPr/>
        <p:txBody>
          <a:bodyPr/>
          <a:lstStyle/>
          <a:p>
            <a:r>
              <a:rPr lang="en-US" sz="2400" b="1" dirty="0">
                <a:solidFill>
                  <a:srgbClr val="205564">
                    <a:alpha val="100000"/>
                  </a:srgbClr>
                </a:solidFill>
                <a:latin typeface="Cambria"/>
              </a:rPr>
              <a:t>Word cloud</a:t>
            </a:r>
            <a:endParaRPr lang="en-US" dirty="0"/>
          </a:p>
        </p:txBody>
      </p:sp>
      <p:sp>
        <p:nvSpPr>
          <p:cNvPr id="9" name="Content Placeholder 8">
            <a:extLst>
              <a:ext uri="{FF2B5EF4-FFF2-40B4-BE49-F238E27FC236}">
                <a16:creationId xmlns:a16="http://schemas.microsoft.com/office/drawing/2014/main" id="{D8C166B2-96F2-4481-B7D3-0353F543F1AC}"/>
              </a:ext>
            </a:extLst>
          </p:cNvPr>
          <p:cNvSpPr>
            <a:spLocks noGrp="1"/>
          </p:cNvSpPr>
          <p:nvPr>
            <p:ph idx="1"/>
          </p:nvPr>
        </p:nvSpPr>
        <p:spPr/>
        <p:txBody>
          <a:bodyPr/>
          <a:lstStyle/>
          <a:p>
            <a:pPr marL="0" indent="0">
              <a:buNone/>
            </a:pPr>
            <a:r>
              <a:rPr lang="en-US" sz="3200" b="0" i="0" u="none" strike="noStrike" baseline="0" dirty="0"/>
              <a:t>Text analysis and Word Cloud is the analysis of the input text for </a:t>
            </a:r>
            <a:r>
              <a:rPr lang="en-US" sz="3200" i="0" u="none" strike="noStrike" baseline="0" dirty="0"/>
              <a:t>frequency of occurrence of various words </a:t>
            </a:r>
            <a:r>
              <a:rPr lang="en-US" sz="3200" b="0" i="0" u="none" strike="noStrike" baseline="0" dirty="0"/>
              <a:t>after preprocessing the text by using such techniques as </a:t>
            </a:r>
          </a:p>
          <a:p>
            <a:pPr marL="514350" indent="-514350">
              <a:buFont typeface="+mj-lt"/>
              <a:buAutoNum type="arabicPeriod"/>
            </a:pPr>
            <a:r>
              <a:rPr lang="en-US" sz="3200" i="0" u="none" strike="noStrike" baseline="0" dirty="0"/>
              <a:t>removing </a:t>
            </a:r>
            <a:r>
              <a:rPr lang="en-US" sz="3200" i="1" u="none" strike="noStrike" baseline="0" dirty="0"/>
              <a:t>stop words </a:t>
            </a:r>
            <a:r>
              <a:rPr lang="en-US" sz="3200" b="0" i="0" u="none" strike="noStrike" baseline="0" dirty="0"/>
              <a:t>(typically common words such as the, and, how, but, etc. which are unlikely to add meaning to a sentence), and </a:t>
            </a:r>
          </a:p>
          <a:p>
            <a:pPr marL="514350" indent="-514350">
              <a:buFont typeface="+mj-lt"/>
              <a:buAutoNum type="arabicPeriod"/>
            </a:pPr>
            <a:r>
              <a:rPr lang="en-US" sz="3200" i="0" u="none" strike="noStrike" baseline="0" dirty="0"/>
              <a:t>stemming</a:t>
            </a:r>
            <a:r>
              <a:rPr lang="en-US" sz="3200" b="0" i="0" u="none" strike="noStrike" baseline="0" dirty="0"/>
              <a:t> to reduce the number of words in a document by getting to the </a:t>
            </a:r>
            <a:r>
              <a:rPr lang="en-US" sz="3200" i="1" u="none" strike="noStrike" baseline="0" dirty="0"/>
              <a:t>stem or root </a:t>
            </a:r>
            <a:r>
              <a:rPr lang="en-US" sz="3200" b="0" i="0" u="none" strike="noStrike" baseline="0" dirty="0"/>
              <a:t>(e.g., buyer, buyers, buying, etc.. could be put into a stem word “buy.”).</a:t>
            </a:r>
            <a:endParaRPr lang="en-US" sz="3600"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A6EBA-5BF8-4124-82A9-90BFC3B11C95}"/>
              </a:ext>
            </a:extLst>
          </p:cNvPr>
          <p:cNvSpPr>
            <a:spLocks noGrp="1"/>
          </p:cNvSpPr>
          <p:nvPr>
            <p:ph type="title"/>
          </p:nvPr>
        </p:nvSpPr>
        <p:spPr/>
        <p:txBody>
          <a:bodyPr/>
          <a:lstStyle/>
          <a:p>
            <a:r>
              <a:rPr lang="en-US" i="0" dirty="0">
                <a:solidFill>
                  <a:srgbClr val="021B34"/>
                </a:solidFill>
                <a:latin typeface="Open Sans" panose="020B0606030504020204" pitchFamily="34" charset="0"/>
              </a:rPr>
              <a:t>Who is using word clouds ?</a:t>
            </a:r>
            <a:endParaRPr lang="en-US" dirty="0"/>
          </a:p>
        </p:txBody>
      </p:sp>
      <p:sp>
        <p:nvSpPr>
          <p:cNvPr id="3" name="Content Placeholder 2">
            <a:extLst>
              <a:ext uri="{FF2B5EF4-FFF2-40B4-BE49-F238E27FC236}">
                <a16:creationId xmlns:a16="http://schemas.microsoft.com/office/drawing/2014/main" id="{46C125D7-CCC1-43B9-863A-D7F1742DECC9}"/>
              </a:ext>
            </a:extLst>
          </p:cNvPr>
          <p:cNvSpPr>
            <a:spLocks noGrp="1"/>
          </p:cNvSpPr>
          <p:nvPr>
            <p:ph idx="1"/>
          </p:nvPr>
        </p:nvSpPr>
        <p:spPr/>
        <p:txBody>
          <a:bodyPr/>
          <a:lstStyle/>
          <a:p>
            <a:pPr algn="just">
              <a:buFont typeface="Arial" panose="020B0604020202020204" pitchFamily="34" charset="0"/>
              <a:buChar char="•"/>
            </a:pPr>
            <a:r>
              <a:rPr lang="en-US" sz="3200" b="0" i="0" dirty="0">
                <a:solidFill>
                  <a:srgbClr val="021B34"/>
                </a:solidFill>
                <a:effectLst/>
                <a:latin typeface="Open Sans" panose="020B0606030504020204" pitchFamily="34" charset="0"/>
              </a:rPr>
              <a:t>Researchers : for reporting qualitative data</a:t>
            </a:r>
          </a:p>
          <a:p>
            <a:pPr algn="just">
              <a:buFont typeface="Arial" panose="020B0604020202020204" pitchFamily="34" charset="0"/>
              <a:buChar char="•"/>
            </a:pPr>
            <a:r>
              <a:rPr lang="en-US" sz="3200" i="0" dirty="0">
                <a:solidFill>
                  <a:srgbClr val="021B34"/>
                </a:solidFill>
                <a:effectLst/>
                <a:latin typeface="Open Sans" panose="020B0606030504020204" pitchFamily="34" charset="0"/>
              </a:rPr>
              <a:t>Marketers : for highlighting the </a:t>
            </a:r>
            <a:r>
              <a:rPr lang="en-US" sz="3200" i="1" dirty="0">
                <a:solidFill>
                  <a:srgbClr val="FF0000"/>
                </a:solidFill>
                <a:effectLst/>
                <a:latin typeface="Open Sans" panose="020B0606030504020204" pitchFamily="34" charset="0"/>
              </a:rPr>
              <a:t>needs (gains) and pain</a:t>
            </a:r>
            <a:r>
              <a:rPr lang="en-US" sz="3200" i="0" dirty="0">
                <a:solidFill>
                  <a:srgbClr val="021B34"/>
                </a:solidFill>
                <a:effectLst/>
                <a:latin typeface="Open Sans" panose="020B0606030504020204" pitchFamily="34" charset="0"/>
              </a:rPr>
              <a:t> points of customers</a:t>
            </a:r>
          </a:p>
          <a:p>
            <a:pPr algn="just">
              <a:buFont typeface="Arial" panose="020B0604020202020204" pitchFamily="34" charset="0"/>
              <a:buChar char="•"/>
            </a:pPr>
            <a:r>
              <a:rPr lang="en-US" sz="3200" b="0" i="0" dirty="0">
                <a:solidFill>
                  <a:srgbClr val="021B34"/>
                </a:solidFill>
                <a:effectLst/>
                <a:latin typeface="Open Sans" panose="020B0606030504020204" pitchFamily="34" charset="0"/>
              </a:rPr>
              <a:t>Educators : to support essential issues</a:t>
            </a:r>
          </a:p>
          <a:p>
            <a:pPr algn="just">
              <a:buFont typeface="Arial" panose="020B0604020202020204" pitchFamily="34" charset="0"/>
              <a:buChar char="•"/>
            </a:pPr>
            <a:r>
              <a:rPr lang="en-US" sz="3200" b="0" i="0" dirty="0">
                <a:solidFill>
                  <a:srgbClr val="021B34"/>
                </a:solidFill>
                <a:effectLst/>
                <a:latin typeface="Open Sans" panose="020B0606030504020204" pitchFamily="34" charset="0"/>
              </a:rPr>
              <a:t>Politicians and journalists</a:t>
            </a:r>
          </a:p>
          <a:p>
            <a:pPr algn="just">
              <a:buFont typeface="Arial" panose="020B0604020202020204" pitchFamily="34" charset="0"/>
              <a:buChar char="•"/>
            </a:pPr>
            <a:r>
              <a:rPr lang="en-US" sz="3200" b="0" i="0" dirty="0">
                <a:solidFill>
                  <a:srgbClr val="021B34"/>
                </a:solidFill>
                <a:effectLst/>
                <a:latin typeface="Open Sans" panose="020B0606030504020204" pitchFamily="34" charset="0"/>
              </a:rPr>
              <a:t>Social media sites : </a:t>
            </a:r>
            <a:r>
              <a:rPr lang="en-US" sz="3200" i="0" dirty="0">
                <a:solidFill>
                  <a:srgbClr val="FF0000"/>
                </a:solidFill>
                <a:effectLst/>
                <a:latin typeface="Open Sans" panose="020B0606030504020204" pitchFamily="34" charset="0"/>
              </a:rPr>
              <a:t>to collect, analyze and share user sentiments</a:t>
            </a:r>
          </a:p>
          <a:p>
            <a:pPr marL="0" indent="0">
              <a:buNone/>
            </a:pPr>
            <a:endParaRPr lang="en-US" sz="3200" dirty="0"/>
          </a:p>
        </p:txBody>
      </p:sp>
      <p:sp>
        <p:nvSpPr>
          <p:cNvPr id="5" name="TextBox 4">
            <a:extLst>
              <a:ext uri="{FF2B5EF4-FFF2-40B4-BE49-F238E27FC236}">
                <a16:creationId xmlns:a16="http://schemas.microsoft.com/office/drawing/2014/main" id="{03731FCD-2311-43DE-B17C-3F6112D2FD27}"/>
              </a:ext>
            </a:extLst>
          </p:cNvPr>
          <p:cNvSpPr txBox="1"/>
          <p:nvPr/>
        </p:nvSpPr>
        <p:spPr>
          <a:xfrm>
            <a:off x="152400" y="5486400"/>
            <a:ext cx="12420600" cy="646331"/>
          </a:xfrm>
          <a:prstGeom prst="rect">
            <a:avLst/>
          </a:prstGeom>
          <a:noFill/>
        </p:spPr>
        <p:txBody>
          <a:bodyPr wrap="square">
            <a:spAutoFit/>
          </a:bodyPr>
          <a:lstStyle/>
          <a:p>
            <a:r>
              <a:rPr lang="en-US" b="1" i="0" dirty="0">
                <a:solidFill>
                  <a:srgbClr val="021B34"/>
                </a:solidFill>
                <a:effectLst/>
                <a:latin typeface="Open Sans" panose="020B0606030504020204" pitchFamily="34" charset="0"/>
              </a:rPr>
              <a:t>** Text mining and word cloud fundamentals in R : 5 simple steps you should know</a:t>
            </a:r>
            <a:endParaRPr lang="en-US" dirty="0">
              <a:hlinkClick r:id="rId2"/>
            </a:endParaRPr>
          </a:p>
          <a:p>
            <a:r>
              <a:rPr lang="en-US" dirty="0">
                <a:hlinkClick r:id="rId2"/>
              </a:rPr>
              <a:t>http://www.sthda.com/english/wiki/text-mining-and-word-cloud-fundamentals-in-r-5-simple-steps-you-should-know</a:t>
            </a:r>
            <a:r>
              <a:rPr lang="en-US" dirty="0"/>
              <a:t> </a:t>
            </a:r>
          </a:p>
        </p:txBody>
      </p:sp>
    </p:spTree>
    <p:extLst>
      <p:ext uri="{BB962C8B-B14F-4D97-AF65-F5344CB8AC3E}">
        <p14:creationId xmlns:p14="http://schemas.microsoft.com/office/powerpoint/2010/main" val="457098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br>
              <a:rPr dirty="0"/>
            </a:br>
            <a:endParaRPr lang="en-US" sz="1000" dirty="0">
              <a:solidFill>
                <a:srgbClr val="000000">
                  <a:alpha val="100000"/>
                </a:srgbClr>
              </a:solidFill>
              <a:latin typeface="Calibri"/>
            </a:endParaRP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Word cloud" descr="Word cloud"/>
          <p:cNvPicPr>
            <a:picLocks noChangeAspect="1"/>
          </p:cNvPicPr>
          <p:nvPr/>
        </p:nvPicPr>
        <p:blipFill>
          <a:blip r:embed="rId2">
            <a:clrChange>
              <a:clrFrom>
                <a:srgbClr val="FFFFFF"/>
              </a:clrFrom>
              <a:clrTo>
                <a:srgbClr val="FFFFFF">
                  <a:alpha val="0"/>
                </a:srgbClr>
              </a:clrTo>
            </a:clrChange>
          </a:blip>
          <a:stretch>
            <a:fillRect/>
          </a:stretch>
        </p:blipFill>
        <p:spPr>
          <a:xfrm>
            <a:off x="685800" y="-550720"/>
            <a:ext cx="9946005" cy="7104289"/>
          </a:xfrm>
          <a:prstGeom prst="rect">
            <a:avLst/>
          </a:prstGeom>
        </p:spPr>
      </p:pic>
      <p:sp>
        <p:nvSpPr>
          <p:cNvPr id="5" name="TextBox 4"/>
          <p:cNvSpPr txBox="1"/>
          <p:nvPr/>
        </p:nvSpPr>
        <p:spPr>
          <a:xfrm>
            <a:off x="85724" y="5457830"/>
            <a:ext cx="11988799" cy="1200329"/>
          </a:xfrm>
          <a:prstGeom prst="rect">
            <a:avLst/>
          </a:prstGeom>
          <a:solidFill>
            <a:schemeClr val="bg1"/>
          </a:solidFill>
        </p:spPr>
        <p:txBody>
          <a:bodyPr wrap="square" lIns="91440" tIns="45720" rIns="91440" bIns="45720" rtlCol="0">
            <a:spAutoFit/>
          </a:bodyPr>
          <a:lstStyle/>
          <a:p>
            <a:r>
              <a:rPr lang="en-US" sz="2400" dirty="0">
                <a:solidFill>
                  <a:srgbClr val="595959">
                    <a:alpha val="100000"/>
                  </a:srgbClr>
                </a:solidFill>
                <a:latin typeface="Calibri"/>
              </a:rPr>
              <a:t>The word cloud represents the most frequently used words inside the </a:t>
            </a:r>
            <a:r>
              <a:rPr lang="en-US" sz="2400" b="1" dirty="0">
                <a:solidFill>
                  <a:srgbClr val="595959">
                    <a:alpha val="100000"/>
                  </a:srgbClr>
                </a:solidFill>
                <a:latin typeface="Calibri"/>
              </a:rPr>
              <a:t>corpus </a:t>
            </a:r>
            <a:r>
              <a:rPr lang="en-US" sz="2400" dirty="0">
                <a:solidFill>
                  <a:srgbClr val="595959">
                    <a:alpha val="100000"/>
                  </a:srgbClr>
                </a:solidFill>
                <a:latin typeface="Calibri"/>
              </a:rPr>
              <a:t>(</a:t>
            </a:r>
            <a:r>
              <a:rPr lang="zh-TW" altLang="en-US" sz="2400" b="0" i="0" dirty="0">
                <a:solidFill>
                  <a:srgbClr val="202124"/>
                </a:solidFill>
                <a:effectLst/>
                <a:latin typeface="Roboto" panose="02000000000000000000" pitchFamily="2" charset="0"/>
              </a:rPr>
              <a:t>语料库</a:t>
            </a:r>
            <a:r>
              <a:rPr lang="en-US" sz="2400" dirty="0">
                <a:solidFill>
                  <a:srgbClr val="595959">
                    <a:alpha val="100000"/>
                  </a:srgbClr>
                </a:solidFill>
                <a:latin typeface="Calibri"/>
              </a:rPr>
              <a:t>) of texts provided. </a:t>
            </a:r>
          </a:p>
          <a:p>
            <a:r>
              <a:rPr lang="en-US" sz="2400" dirty="0">
                <a:solidFill>
                  <a:srgbClr val="595959">
                    <a:alpha val="100000"/>
                  </a:srgbClr>
                </a:solidFill>
                <a:latin typeface="Calibri"/>
              </a:rPr>
              <a:t>The bigger a word appears, the larger the number of times it occurs in the text corpus.</a:t>
            </a:r>
          </a:p>
        </p:txBody>
      </p:sp>
      <p:sp>
        <p:nvSpPr>
          <p:cNvPr id="7" name="Title 6">
            <a:extLst>
              <a:ext uri="{FF2B5EF4-FFF2-40B4-BE49-F238E27FC236}">
                <a16:creationId xmlns:a16="http://schemas.microsoft.com/office/drawing/2014/main" id="{30E9BB2B-028F-4DDD-967A-246103C9870F}"/>
              </a:ext>
            </a:extLst>
          </p:cNvPr>
          <p:cNvSpPr>
            <a:spLocks noGrp="1"/>
          </p:cNvSpPr>
          <p:nvPr>
            <p:ph type="title"/>
          </p:nvPr>
        </p:nvSpPr>
        <p:spPr/>
        <p:txBody>
          <a:bodyPr/>
          <a:lstStyle/>
          <a:p>
            <a:r>
              <a:rPr lang="en-US" dirty="0">
                <a:solidFill>
                  <a:srgbClr val="205564">
                    <a:alpha val="100000"/>
                  </a:srgbClr>
                </a:solidFill>
                <a:latin typeface="Cambria"/>
              </a:rPr>
              <a:t>Word cloud</a:t>
            </a:r>
            <a:r>
              <a:rPr lang="en-US" sz="900" dirty="0">
                <a:solidFill>
                  <a:srgbClr val="000000">
                    <a:alpha val="100000"/>
                  </a:srgbClr>
                </a:solidFill>
                <a:latin typeface="Calibri"/>
              </a:rPr>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br>
              <a:rPr dirty="0"/>
            </a:br>
            <a:endParaRPr lang="en-US" sz="1000" dirty="0">
              <a:solidFill>
                <a:srgbClr val="000000">
                  <a:alpha val="100000"/>
                </a:srgbClr>
              </a:solidFill>
              <a:latin typeface="Calibri"/>
            </a:endParaRP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Word cloud without stemming" descr="Word cloud without stemming"/>
          <p:cNvPicPr>
            <a:picLocks noChangeAspect="1"/>
          </p:cNvPicPr>
          <p:nvPr/>
        </p:nvPicPr>
        <p:blipFill>
          <a:blip r:embed="rId2">
            <a:clrChange>
              <a:clrFrom>
                <a:srgbClr val="FFFFFF"/>
              </a:clrFrom>
              <a:clrTo>
                <a:srgbClr val="FFFFFF">
                  <a:alpha val="0"/>
                </a:srgbClr>
              </a:clrTo>
            </a:clrChange>
          </a:blip>
          <a:stretch>
            <a:fillRect/>
          </a:stretch>
        </p:blipFill>
        <p:spPr>
          <a:xfrm>
            <a:off x="4038600" y="-288158"/>
            <a:ext cx="9205211" cy="6575150"/>
          </a:xfrm>
          <a:prstGeom prst="rect">
            <a:avLst/>
          </a:prstGeom>
        </p:spPr>
      </p:pic>
      <p:sp>
        <p:nvSpPr>
          <p:cNvPr id="7" name="Title 6">
            <a:extLst>
              <a:ext uri="{FF2B5EF4-FFF2-40B4-BE49-F238E27FC236}">
                <a16:creationId xmlns:a16="http://schemas.microsoft.com/office/drawing/2014/main" id="{FC5A83A4-56F8-478E-B4CF-F8C21282795A}"/>
              </a:ext>
            </a:extLst>
          </p:cNvPr>
          <p:cNvSpPr>
            <a:spLocks noGrp="1"/>
          </p:cNvSpPr>
          <p:nvPr>
            <p:ph type="title"/>
          </p:nvPr>
        </p:nvSpPr>
        <p:spPr/>
        <p:txBody>
          <a:bodyPr/>
          <a:lstStyle/>
          <a:p>
            <a:r>
              <a:rPr lang="en-US" sz="2800" b="1" dirty="0">
                <a:solidFill>
                  <a:srgbClr val="205564">
                    <a:alpha val="100000"/>
                  </a:srgbClr>
                </a:solidFill>
                <a:latin typeface="Cambria"/>
              </a:rPr>
              <a:t>Word cloud without </a:t>
            </a:r>
            <a:r>
              <a:rPr lang="en-US" sz="3200" b="1" dirty="0">
                <a:solidFill>
                  <a:srgbClr val="FF0000"/>
                </a:solidFill>
                <a:latin typeface="Cambria"/>
              </a:rPr>
              <a:t>stemming</a:t>
            </a:r>
            <a:endParaRPr lang="en-US" dirty="0">
              <a:solidFill>
                <a:srgbClr val="FF0000"/>
              </a:solidFill>
            </a:endParaRPr>
          </a:p>
        </p:txBody>
      </p:sp>
      <p:sp>
        <p:nvSpPr>
          <p:cNvPr id="9" name="TextBox 8">
            <a:extLst>
              <a:ext uri="{FF2B5EF4-FFF2-40B4-BE49-F238E27FC236}">
                <a16:creationId xmlns:a16="http://schemas.microsoft.com/office/drawing/2014/main" id="{F3C5F240-352F-43D8-B093-D86EFE789A7E}"/>
              </a:ext>
            </a:extLst>
          </p:cNvPr>
          <p:cNvSpPr txBox="1"/>
          <p:nvPr/>
        </p:nvSpPr>
        <p:spPr>
          <a:xfrm>
            <a:off x="127000" y="6027003"/>
            <a:ext cx="11938000" cy="830997"/>
          </a:xfrm>
          <a:prstGeom prst="rect">
            <a:avLst/>
          </a:prstGeom>
          <a:solidFill>
            <a:schemeClr val="bg1"/>
          </a:solidFill>
        </p:spPr>
        <p:txBody>
          <a:bodyPr wrap="square" lIns="91440" tIns="45720" rIns="91440" bIns="45720" rtlCol="0">
            <a:spAutoFit/>
          </a:bodyPr>
          <a:lstStyle/>
          <a:p>
            <a:r>
              <a:rPr lang="en-US" sz="2400" dirty="0">
                <a:solidFill>
                  <a:srgbClr val="595959">
                    <a:alpha val="100000"/>
                  </a:srgbClr>
                </a:solidFill>
                <a:latin typeface="Calibri"/>
              </a:rPr>
              <a:t>The word cloud represents the most frequently used words inside the corpus of texts provided. The bigger a word appears, the larger the number of times it occurs in the text corpus.</a:t>
            </a:r>
          </a:p>
        </p:txBody>
      </p:sp>
      <p:sp>
        <p:nvSpPr>
          <p:cNvPr id="11" name="TextBox 10">
            <a:extLst>
              <a:ext uri="{FF2B5EF4-FFF2-40B4-BE49-F238E27FC236}">
                <a16:creationId xmlns:a16="http://schemas.microsoft.com/office/drawing/2014/main" id="{0D52F735-D832-4445-AFAD-E23040280A6E}"/>
              </a:ext>
            </a:extLst>
          </p:cNvPr>
          <p:cNvSpPr txBox="1"/>
          <p:nvPr/>
        </p:nvSpPr>
        <p:spPr>
          <a:xfrm>
            <a:off x="50800" y="474316"/>
            <a:ext cx="5105400" cy="4216539"/>
          </a:xfrm>
          <a:prstGeom prst="rect">
            <a:avLst/>
          </a:prstGeom>
          <a:noFill/>
        </p:spPr>
        <p:txBody>
          <a:bodyPr wrap="square">
            <a:spAutoFit/>
          </a:bodyPr>
          <a:lstStyle/>
          <a:p>
            <a:r>
              <a:rPr lang="en-US" sz="2800" b="1" dirty="0">
                <a:solidFill>
                  <a:srgbClr val="021B34"/>
                </a:solidFill>
                <a:latin typeface="Open Sans" panose="020B0606030504020204" pitchFamily="34" charset="0"/>
              </a:rPr>
              <a:t>Stemming</a:t>
            </a:r>
          </a:p>
          <a:p>
            <a:r>
              <a:rPr lang="en-US" sz="2400" b="0" i="0" dirty="0">
                <a:solidFill>
                  <a:srgbClr val="021B34"/>
                </a:solidFill>
                <a:effectLst/>
                <a:latin typeface="Open Sans" panose="020B0606030504020204" pitchFamily="34" charset="0"/>
              </a:rPr>
              <a:t>An important preprocessing step is </a:t>
            </a:r>
            <a:r>
              <a:rPr lang="en-US" sz="2400" b="1" i="0" dirty="0">
                <a:solidFill>
                  <a:srgbClr val="021B34"/>
                </a:solidFill>
                <a:effectLst/>
                <a:latin typeface="Open Sans" panose="020B0606030504020204" pitchFamily="34" charset="0"/>
              </a:rPr>
              <a:t>text stemming</a:t>
            </a:r>
            <a:r>
              <a:rPr lang="en-US" sz="2400" b="0" i="0" dirty="0">
                <a:solidFill>
                  <a:srgbClr val="021B34"/>
                </a:solidFill>
                <a:effectLst/>
                <a:latin typeface="Open Sans" panose="020B0606030504020204" pitchFamily="34" charset="0"/>
              </a:rPr>
              <a:t> which reduces words to their </a:t>
            </a:r>
            <a:r>
              <a:rPr lang="en-US" sz="2400" b="1" i="0" dirty="0">
                <a:solidFill>
                  <a:srgbClr val="021B34"/>
                </a:solidFill>
                <a:effectLst/>
                <a:latin typeface="Open Sans" panose="020B0606030504020204" pitchFamily="34" charset="0"/>
              </a:rPr>
              <a:t>root form</a:t>
            </a:r>
            <a:r>
              <a:rPr lang="en-US" sz="2400" b="0" i="0" dirty="0">
                <a:solidFill>
                  <a:srgbClr val="021B34"/>
                </a:solidFill>
                <a:effectLst/>
                <a:latin typeface="Open Sans" panose="020B0606030504020204" pitchFamily="34" charset="0"/>
              </a:rPr>
              <a:t>. </a:t>
            </a:r>
          </a:p>
          <a:p>
            <a:r>
              <a:rPr lang="en-US" sz="2400" dirty="0">
                <a:solidFill>
                  <a:srgbClr val="021B34"/>
                </a:solidFill>
                <a:latin typeface="Open Sans" panose="020B0606030504020204" pitchFamily="34" charset="0"/>
              </a:rPr>
              <a:t>T</a:t>
            </a:r>
            <a:r>
              <a:rPr lang="en-US" sz="2400" b="0" i="0" dirty="0">
                <a:solidFill>
                  <a:srgbClr val="021B34"/>
                </a:solidFill>
                <a:effectLst/>
                <a:latin typeface="Open Sans" panose="020B0606030504020204" pitchFamily="34" charset="0"/>
              </a:rPr>
              <a:t>his process removes suffixes from words to make it simple and to get the common origin. </a:t>
            </a:r>
          </a:p>
          <a:p>
            <a:r>
              <a:rPr lang="en-US" sz="2400" b="0" i="0" dirty="0">
                <a:solidFill>
                  <a:srgbClr val="021B34"/>
                </a:solidFill>
                <a:effectLst/>
                <a:latin typeface="Open Sans" panose="020B0606030504020204" pitchFamily="34" charset="0"/>
              </a:rPr>
              <a:t>For example, a stemming process reduces the words “moving”, “moved” and “movement” to the </a:t>
            </a:r>
            <a:r>
              <a:rPr lang="en-US" sz="2400" b="1" i="0" dirty="0">
                <a:solidFill>
                  <a:srgbClr val="021B34"/>
                </a:solidFill>
                <a:effectLst/>
                <a:latin typeface="Open Sans" panose="020B0606030504020204" pitchFamily="34" charset="0"/>
              </a:rPr>
              <a:t>root word, “move”.</a:t>
            </a:r>
            <a:endParaRPr lang="en-US" sz="2400" b="1" dirty="0"/>
          </a:p>
        </p:txBody>
      </p:sp>
      <p:sp>
        <p:nvSpPr>
          <p:cNvPr id="12" name="TextBox 11">
            <a:extLst>
              <a:ext uri="{FF2B5EF4-FFF2-40B4-BE49-F238E27FC236}">
                <a16:creationId xmlns:a16="http://schemas.microsoft.com/office/drawing/2014/main" id="{86F97F2C-7C28-44F9-B691-A1CBFFFD84F1}"/>
              </a:ext>
            </a:extLst>
          </p:cNvPr>
          <p:cNvSpPr txBox="1"/>
          <p:nvPr/>
        </p:nvSpPr>
        <p:spPr>
          <a:xfrm>
            <a:off x="0" y="4904422"/>
            <a:ext cx="6096000" cy="1200329"/>
          </a:xfrm>
          <a:prstGeom prst="rect">
            <a:avLst/>
          </a:prstGeom>
          <a:noFill/>
        </p:spPr>
        <p:txBody>
          <a:bodyPr wrap="square">
            <a:spAutoFit/>
          </a:bodyPr>
          <a:lstStyle/>
          <a:p>
            <a:r>
              <a:rPr lang="en-US" b="1" i="0" dirty="0">
                <a:solidFill>
                  <a:srgbClr val="021B34"/>
                </a:solidFill>
                <a:effectLst/>
                <a:latin typeface="Open Sans" panose="020B0606030504020204" pitchFamily="34" charset="0"/>
              </a:rPr>
              <a:t>"Text mining and word cloud fundamentals in R : 5 simple steps you should know"</a:t>
            </a:r>
            <a:endParaRPr lang="en-US" dirty="0">
              <a:hlinkClick r:id="rId3"/>
            </a:endParaRPr>
          </a:p>
          <a:p>
            <a:r>
              <a:rPr lang="en-US" dirty="0">
                <a:hlinkClick r:id="rId3"/>
              </a:rPr>
              <a:t>http://www.sthda.com/english/wiki/text-mining-and-word-cloud-fundamentals-in-r-5-simple-steps-you-should-know</a:t>
            </a:r>
            <a:r>
              <a:rPr lang="en-US"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209800" y="2809875"/>
            <a:ext cx="7620000" cy="800219"/>
          </a:xfrm>
          <a:prstGeom prst="rect">
            <a:avLst/>
          </a:prstGeom>
          <a:noFill/>
        </p:spPr>
        <p:txBody>
          <a:bodyPr lIns="91440" tIns="45720" rIns="91440" bIns="45720" rtlCol="0">
            <a:spAutoFit/>
          </a:bodyPr>
          <a:lstStyle/>
          <a:p>
            <a:br>
              <a:rPr dirty="0"/>
            </a:br>
            <a:br>
              <a:rPr dirty="0"/>
            </a:br>
            <a:endParaRPr lang="en-US" sz="1000" dirty="0">
              <a:solidFill>
                <a:srgbClr val="898989">
                  <a:alpha val="100000"/>
                </a:srgbClr>
              </a:solidFill>
              <a:latin typeface="Calibri"/>
            </a:endParaRP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sp>
        <p:nvSpPr>
          <p:cNvPr id="5" name="Title 4">
            <a:extLst>
              <a:ext uri="{FF2B5EF4-FFF2-40B4-BE49-F238E27FC236}">
                <a16:creationId xmlns:a16="http://schemas.microsoft.com/office/drawing/2014/main" id="{DB0C2975-D26B-433C-886E-55FF6C8C63AE}"/>
              </a:ext>
            </a:extLst>
          </p:cNvPr>
          <p:cNvSpPr>
            <a:spLocks noGrp="1"/>
          </p:cNvSpPr>
          <p:nvPr>
            <p:ph type="title"/>
          </p:nvPr>
        </p:nvSpPr>
        <p:spPr/>
        <p:txBody>
          <a:bodyPr/>
          <a:lstStyle/>
          <a:p>
            <a:r>
              <a:rPr lang="en-US" sz="2400" b="1" dirty="0">
                <a:solidFill>
                  <a:srgbClr val="205564">
                    <a:alpha val="100000"/>
                  </a:srgbClr>
                </a:solidFill>
                <a:latin typeface="Cambria"/>
              </a:rPr>
              <a:t>Sentiment analysis overview</a:t>
            </a:r>
            <a:endParaRPr lang="en-US" dirty="0"/>
          </a:p>
        </p:txBody>
      </p:sp>
      <p:sp>
        <p:nvSpPr>
          <p:cNvPr id="7" name="Content Placeholder 6">
            <a:extLst>
              <a:ext uri="{FF2B5EF4-FFF2-40B4-BE49-F238E27FC236}">
                <a16:creationId xmlns:a16="http://schemas.microsoft.com/office/drawing/2014/main" id="{17903ADB-7C93-4CCF-BC46-AB2B3F0057DF}"/>
              </a:ext>
            </a:extLst>
          </p:cNvPr>
          <p:cNvSpPr>
            <a:spLocks noGrp="1"/>
          </p:cNvSpPr>
          <p:nvPr>
            <p:ph idx="1"/>
          </p:nvPr>
        </p:nvSpPr>
        <p:spPr>
          <a:xfrm>
            <a:off x="304800" y="685800"/>
            <a:ext cx="11811000" cy="5486400"/>
          </a:xfrm>
        </p:spPr>
        <p:txBody>
          <a:bodyPr/>
          <a:lstStyle/>
          <a:p>
            <a:r>
              <a:rPr lang="en-US" sz="3200" dirty="0"/>
              <a:t>Sentiment analysis </a:t>
            </a:r>
            <a:r>
              <a:rPr lang="en-US" sz="3200" b="0" dirty="0"/>
              <a:t>(also known as </a:t>
            </a:r>
            <a:r>
              <a:rPr lang="en-US" sz="3200" dirty="0"/>
              <a:t>opinion mining or emotion AI</a:t>
            </a:r>
            <a:r>
              <a:rPr lang="en-US" sz="3200" b="0" dirty="0"/>
              <a:t>) is the use of natural language processing, text analysis, computational linguistics, and biometrics to systematically identify, extract, quantify, and study affective states and subjective information. </a:t>
            </a:r>
          </a:p>
          <a:p>
            <a:r>
              <a:rPr lang="en-US" sz="3200" b="0" dirty="0"/>
              <a:t>Sentiment analysis is widely applied to </a:t>
            </a:r>
            <a:r>
              <a:rPr lang="en-US" sz="3200" dirty="0"/>
              <a:t>voice of the customer </a:t>
            </a:r>
            <a:r>
              <a:rPr lang="en-US" sz="3200" b="0" dirty="0"/>
              <a:t>materials such as </a:t>
            </a:r>
            <a:r>
              <a:rPr lang="en-US" sz="3200" dirty="0"/>
              <a:t>reviews and survey responses,</a:t>
            </a:r>
            <a:r>
              <a:rPr lang="en-US" sz="3200" b="0" dirty="0"/>
              <a:t> online and social media, and healthcare materials for applications that range from </a:t>
            </a:r>
            <a:r>
              <a:rPr lang="en-US" sz="3200" dirty="0"/>
              <a:t>marketing to customer service </a:t>
            </a:r>
            <a:r>
              <a:rPr lang="en-US" sz="3200" b="0" dirty="0"/>
              <a:t>to clinical medicine.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Post frequency</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Post frequency" descr="Post frequency"/>
          <p:cNvPicPr>
            <a:picLocks noChangeAspect="1"/>
          </p:cNvPicPr>
          <p:nvPr/>
        </p:nvPicPr>
        <p:blipFill>
          <a:blip r:embed="rId2"/>
          <a:stretch>
            <a:fillRect/>
          </a:stretch>
        </p:blipFill>
        <p:spPr>
          <a:xfrm>
            <a:off x="1905000" y="810124"/>
            <a:ext cx="7372350" cy="5265964"/>
          </a:xfrm>
          <a:prstGeom prst="rect">
            <a:avLst/>
          </a:prstGeom>
        </p:spPr>
      </p:pic>
      <p:sp>
        <p:nvSpPr>
          <p:cNvPr id="5" name="TextBox 4"/>
          <p:cNvSpPr txBox="1"/>
          <p:nvPr/>
        </p:nvSpPr>
        <p:spPr>
          <a:xfrm>
            <a:off x="0" y="6177975"/>
            <a:ext cx="10896600" cy="707886"/>
          </a:xfrm>
          <a:prstGeom prst="rect">
            <a:avLst/>
          </a:prstGeom>
          <a:solidFill>
            <a:schemeClr val="bg1"/>
          </a:solidFill>
        </p:spPr>
        <p:txBody>
          <a:bodyPr wrap="square" lIns="91440" tIns="45720" rIns="91440" bIns="45720" rtlCol="0">
            <a:spAutoFit/>
          </a:bodyPr>
          <a:lstStyle/>
          <a:p>
            <a:r>
              <a:rPr lang="en-US" sz="2000" dirty="0">
                <a:latin typeface="Calibri"/>
              </a:rPr>
              <a:t>The post frequency histogram indicates the daily frequency of posts. The blue smoothing line helps visualize the trend.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Rating </a:t>
            </a:r>
            <a:r>
              <a:rPr lang="en-US" altLang="zh-TW" sz="2800" b="1" dirty="0">
                <a:solidFill>
                  <a:srgbClr val="205564">
                    <a:alpha val="100000"/>
                  </a:srgbClr>
                </a:solidFill>
                <a:latin typeface="Cambria"/>
              </a:rPr>
              <a:t>(1-5)</a:t>
            </a:r>
            <a:r>
              <a:rPr lang="zh-TW" altLang="en-US" sz="2800" b="1" dirty="0">
                <a:solidFill>
                  <a:srgbClr val="205564">
                    <a:alpha val="100000"/>
                  </a:srgbClr>
                </a:solidFill>
                <a:latin typeface="Cambria"/>
              </a:rPr>
              <a:t> </a:t>
            </a:r>
            <a:r>
              <a:rPr lang="en-US" sz="2800" b="1" dirty="0">
                <a:solidFill>
                  <a:srgbClr val="205564">
                    <a:alpha val="100000"/>
                  </a:srgbClr>
                </a:solidFill>
                <a:latin typeface="Cambria"/>
              </a:rPr>
              <a:t>histogram</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Rating histogram" descr="Rating histogram"/>
          <p:cNvPicPr>
            <a:picLocks noChangeAspect="1"/>
          </p:cNvPicPr>
          <p:nvPr/>
        </p:nvPicPr>
        <p:blipFill>
          <a:blip r:embed="rId2"/>
          <a:stretch>
            <a:fillRect/>
          </a:stretch>
        </p:blipFill>
        <p:spPr>
          <a:xfrm>
            <a:off x="2686050" y="685800"/>
            <a:ext cx="6667500" cy="4762500"/>
          </a:xfrm>
          <a:prstGeom prst="rect">
            <a:avLst/>
          </a:prstGeom>
        </p:spPr>
      </p:pic>
      <p:sp>
        <p:nvSpPr>
          <p:cNvPr id="5" name="TextBox 4"/>
          <p:cNvSpPr txBox="1"/>
          <p:nvPr/>
        </p:nvSpPr>
        <p:spPr>
          <a:xfrm>
            <a:off x="35396" y="5486400"/>
            <a:ext cx="12192000" cy="584775"/>
          </a:xfrm>
          <a:prstGeom prst="rect">
            <a:avLst/>
          </a:prstGeom>
          <a:solidFill>
            <a:schemeClr val="bg1"/>
          </a:solidFill>
        </p:spPr>
        <p:txBody>
          <a:bodyPr wrap="square" lIns="91440" tIns="45720" rIns="91440" bIns="45720" rtlCol="0">
            <a:spAutoFit/>
          </a:bodyPr>
          <a:lstStyle/>
          <a:p>
            <a:r>
              <a:rPr lang="en-US" sz="2800" b="1" dirty="0">
                <a:solidFill>
                  <a:srgbClr val="000000">
                    <a:alpha val="100000"/>
                  </a:srgbClr>
                </a:solidFill>
                <a:latin typeface="Calibri"/>
              </a:rPr>
              <a:t>The rating histogram indicates the number of posts categorized by their </a:t>
            </a:r>
            <a:r>
              <a:rPr lang="en-US" sz="3200" b="1" dirty="0">
                <a:solidFill>
                  <a:srgbClr val="FF0000"/>
                </a:solidFill>
                <a:latin typeface="Calibri"/>
              </a:rPr>
              <a:t>ratings</a:t>
            </a:r>
            <a:r>
              <a:rPr lang="en-US" sz="2800" b="1" dirty="0">
                <a:solidFill>
                  <a:srgbClr val="000000">
                    <a:alpha val="100000"/>
                  </a:srgbClr>
                </a:solidFill>
                <a:latin typeface="Calibri"/>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7967663"/>
          <a:chOff x="619125" y="0"/>
          <a:chExt cx="8382000" cy="7967663"/>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Rating frequency</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graphicFrame>
        <p:nvGraphicFramePr>
          <p:cNvPr id="4" name="Table 3"/>
          <p:cNvGraphicFramePr>
            <a:graphicFrameLocks noGrp="1"/>
          </p:cNvGraphicFramePr>
          <p:nvPr>
            <p:extLst>
              <p:ext uri="{D42A27DB-BD31-4B8C-83A1-F6EECF244321}">
                <p14:modId xmlns:p14="http://schemas.microsoft.com/office/powerpoint/2010/main" val="2782075947"/>
              </p:ext>
            </p:extLst>
          </p:nvPr>
        </p:nvGraphicFramePr>
        <p:xfrm>
          <a:off x="1981200" y="1436183"/>
          <a:ext cx="7620000" cy="3436620"/>
        </p:xfrm>
        <a:graphic>
          <a:graphicData uri="http://schemas.openxmlformats.org/drawingml/2006/table">
            <a:tbl>
              <a:tblPr firstRow="1" bandRow="1"/>
              <a:tblGrid>
                <a:gridCol w="2540000">
                  <a:extLst>
                    <a:ext uri="{9D8B030D-6E8A-4147-A177-3AD203B41FA5}">
                      <a16:colId xmlns:a16="http://schemas.microsoft.com/office/drawing/2014/main" val="20000"/>
                    </a:ext>
                  </a:extLst>
                </a:gridCol>
                <a:gridCol w="2540000">
                  <a:extLst>
                    <a:ext uri="{9D8B030D-6E8A-4147-A177-3AD203B41FA5}">
                      <a16:colId xmlns:a16="http://schemas.microsoft.com/office/drawing/2014/main" val="20001"/>
                    </a:ext>
                  </a:extLst>
                </a:gridCol>
                <a:gridCol w="2540000">
                  <a:extLst>
                    <a:ext uri="{9D8B030D-6E8A-4147-A177-3AD203B41FA5}">
                      <a16:colId xmlns:a16="http://schemas.microsoft.com/office/drawing/2014/main" val="20002"/>
                    </a:ext>
                  </a:extLst>
                </a:gridCol>
              </a:tblGrid>
              <a:tr h="123825">
                <a:tc>
                  <a:txBody>
                    <a:bodyPr/>
                    <a:lstStyle/>
                    <a:p>
                      <a:pPr marL="19050" marR="19050" lvl="0" indent="0" algn="l" fontAlgn="ctr">
                        <a:lnSpc>
                          <a:spcPct val="100000"/>
                        </a:lnSpc>
                      </a:pPr>
                      <a:endParaRPr sz="40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b="1" u="none" spc="0">
                          <a:solidFill>
                            <a:srgbClr val="000000">
                              <a:alpha val="100000"/>
                            </a:srgbClr>
                          </a:solidFill>
                          <a:latin typeface="Calibri"/>
                        </a:rPr>
                        <a:t>Frequency</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Relative frequency</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123825">
                <a:tc>
                  <a:txBody>
                    <a:bodyPr/>
                    <a:lstStyle/>
                    <a:p>
                      <a:pPr marL="19050" marR="19050" lvl="0" indent="0" algn="l" fontAlgn="ctr">
                        <a:lnSpc>
                          <a:spcPct val="100000"/>
                        </a:lnSpc>
                      </a:pPr>
                      <a:r>
                        <a:rPr lang="en-US" sz="2800" b="1" u="none" spc="0">
                          <a:solidFill>
                            <a:srgbClr val="000000">
                              <a:alpha val="100000"/>
                            </a:srgbClr>
                          </a:solidFill>
                          <a:latin typeface="Calibri"/>
                        </a:rPr>
                        <a:t>Total</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54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r h="123825">
                <a:tc>
                  <a:txBody>
                    <a:bodyPr/>
                    <a:lstStyle/>
                    <a:p>
                      <a:pPr marL="19050" marR="19050" lvl="0" indent="0" algn="l" fontAlgn="ctr">
                        <a:lnSpc>
                          <a:spcPct val="100000"/>
                        </a:lnSpc>
                      </a:pPr>
                      <a:r>
                        <a:rPr lang="en-US" sz="2800" b="1" u="none" spc="0">
                          <a:solidFill>
                            <a:srgbClr val="000000">
                              <a:alpha val="100000"/>
                            </a:srgbClr>
                          </a:solidFill>
                          <a:latin typeface="Calibri"/>
                        </a:rPr>
                        <a:t>1</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2"/>
                  </a:ext>
                </a:extLst>
              </a:tr>
              <a:tr h="123825">
                <a:tc>
                  <a:txBody>
                    <a:bodyPr/>
                    <a:lstStyle/>
                    <a:p>
                      <a:pPr marL="19050" marR="19050" lvl="0" indent="0" algn="l" fontAlgn="ctr">
                        <a:lnSpc>
                          <a:spcPct val="100000"/>
                        </a:lnSpc>
                      </a:pPr>
                      <a:r>
                        <a:rPr lang="en-US" sz="2800" b="1" u="none" spc="0">
                          <a:solidFill>
                            <a:srgbClr val="000000">
                              <a:alpha val="100000"/>
                            </a:srgbClr>
                          </a:solidFill>
                          <a:latin typeface="Calibri"/>
                        </a:rPr>
                        <a:t>2</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3"/>
                  </a:ext>
                </a:extLst>
              </a:tr>
              <a:tr h="123825">
                <a:tc>
                  <a:txBody>
                    <a:bodyPr/>
                    <a:lstStyle/>
                    <a:p>
                      <a:pPr marL="19050" marR="19050" lvl="0" indent="0" algn="l" fontAlgn="ctr">
                        <a:lnSpc>
                          <a:spcPct val="100000"/>
                        </a:lnSpc>
                      </a:pPr>
                      <a:r>
                        <a:rPr lang="en-US" sz="2800" b="1" u="none" spc="0">
                          <a:solidFill>
                            <a:srgbClr val="000000">
                              <a:alpha val="100000"/>
                            </a:srgbClr>
                          </a:solidFill>
                          <a:latin typeface="Calibri"/>
                        </a:rPr>
                        <a:t>3</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22%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4"/>
                  </a:ext>
                </a:extLst>
              </a:tr>
              <a:tr h="123825">
                <a:tc>
                  <a:txBody>
                    <a:bodyPr/>
                    <a:lstStyle/>
                    <a:p>
                      <a:pPr marL="19050" marR="19050" lvl="0" indent="0" algn="l" fontAlgn="ctr">
                        <a:lnSpc>
                          <a:spcPct val="100000"/>
                        </a:lnSpc>
                      </a:pPr>
                      <a:r>
                        <a:rPr lang="en-US" sz="2800" b="1" u="none" spc="0">
                          <a:solidFill>
                            <a:srgbClr val="000000">
                              <a:alpha val="100000"/>
                            </a:srgbClr>
                          </a:solidFill>
                          <a:latin typeface="Calibri"/>
                        </a:rPr>
                        <a:t>4</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23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43%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5"/>
                  </a:ext>
                </a:extLst>
              </a:tr>
              <a:tr h="123825">
                <a:tc>
                  <a:txBody>
                    <a:bodyPr/>
                    <a:lstStyle/>
                    <a:p>
                      <a:pPr marL="19050" marR="19050" lvl="0" indent="0" algn="l" fontAlgn="ctr">
                        <a:lnSpc>
                          <a:spcPct val="100000"/>
                        </a:lnSpc>
                      </a:pPr>
                      <a:r>
                        <a:rPr lang="en-US" sz="2800" b="1" u="none" spc="0">
                          <a:solidFill>
                            <a:srgbClr val="000000">
                              <a:alpha val="100000"/>
                            </a:srgbClr>
                          </a:solidFill>
                          <a:latin typeface="Calibri"/>
                        </a:rPr>
                        <a:t>5</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19%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838200" y="5429251"/>
            <a:ext cx="10972799" cy="954107"/>
          </a:xfrm>
          <a:prstGeom prst="rect">
            <a:avLst/>
          </a:prstGeom>
          <a:noFill/>
        </p:spPr>
        <p:txBody>
          <a:bodyPr wrap="square" lIns="91440" tIns="45720" rIns="91440" bIns="45720" rtlCol="0">
            <a:spAutoFit/>
          </a:bodyPr>
          <a:lstStyle/>
          <a:p>
            <a:r>
              <a:rPr lang="en-US" sz="2800" dirty="0">
                <a:solidFill>
                  <a:srgbClr val="595959">
                    <a:alpha val="100000"/>
                  </a:srgbClr>
                </a:solidFill>
                <a:latin typeface="Calibri"/>
              </a:rPr>
              <a:t>Row names indicates the rating value, then frequency gives the number of post associated to this rating.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304800" y="1"/>
            <a:ext cx="9525000" cy="523220"/>
          </a:xfrm>
          <a:prstGeom prst="rect">
            <a:avLst/>
          </a:prstGeom>
          <a:noFill/>
        </p:spPr>
        <p:txBody>
          <a:bodyPr wrap="square" lIns="91440" tIns="45720" rIns="91440" bIns="45720" rtlCol="0">
            <a:spAutoFit/>
          </a:bodyPr>
          <a:lstStyle/>
          <a:p>
            <a:r>
              <a:rPr lang="en-US" sz="2800" b="1" dirty="0">
                <a:solidFill>
                  <a:srgbClr val="205564">
                    <a:alpha val="100000"/>
                  </a:srgbClr>
                </a:solidFill>
                <a:latin typeface="Cambria"/>
              </a:rPr>
              <a:t>Average rating</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Average rating" descr="Average rating"/>
          <p:cNvPicPr>
            <a:picLocks noChangeAspect="1"/>
          </p:cNvPicPr>
          <p:nvPr/>
        </p:nvPicPr>
        <p:blipFill>
          <a:blip r:embed="rId2"/>
          <a:stretch>
            <a:fillRect/>
          </a:stretch>
        </p:blipFill>
        <p:spPr>
          <a:xfrm>
            <a:off x="3581400" y="0"/>
            <a:ext cx="8572500" cy="6123214"/>
          </a:xfrm>
          <a:prstGeom prst="rect">
            <a:avLst/>
          </a:prstGeom>
        </p:spPr>
      </p:pic>
      <p:sp>
        <p:nvSpPr>
          <p:cNvPr id="5" name="TextBox 4"/>
          <p:cNvSpPr txBox="1"/>
          <p:nvPr/>
        </p:nvSpPr>
        <p:spPr>
          <a:xfrm>
            <a:off x="0" y="6144279"/>
            <a:ext cx="11734800" cy="707886"/>
          </a:xfrm>
          <a:prstGeom prst="rect">
            <a:avLst/>
          </a:prstGeom>
          <a:solidFill>
            <a:schemeClr val="bg1"/>
          </a:solidFill>
        </p:spPr>
        <p:txBody>
          <a:bodyPr wrap="square" lIns="91440" tIns="45720" rIns="91440" bIns="45720" rtlCol="0">
            <a:spAutoFit/>
          </a:bodyPr>
          <a:lstStyle/>
          <a:p>
            <a:r>
              <a:rPr lang="en-US" sz="2000" b="1" dirty="0">
                <a:solidFill>
                  <a:srgbClr val="595959">
                    <a:alpha val="100000"/>
                  </a:srgbClr>
                </a:solidFill>
                <a:latin typeface="Calibri"/>
              </a:rPr>
              <a:t>The average rating graph indicates for each date the average rating of the posts. The blue smoothing line helps to visualize the trend.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209800" y="2809875"/>
            <a:ext cx="7620000" cy="800219"/>
          </a:xfrm>
          <a:prstGeom prst="rect">
            <a:avLst/>
          </a:prstGeom>
          <a:noFill/>
        </p:spPr>
        <p:txBody>
          <a:bodyPr lIns="91440" tIns="45720" rIns="91440" bIns="45720" rtlCol="0">
            <a:spAutoFit/>
          </a:bodyPr>
          <a:lstStyle/>
          <a:p>
            <a:br>
              <a:rPr dirty="0"/>
            </a:br>
            <a:br>
              <a:rPr dirty="0"/>
            </a:br>
            <a:endParaRPr lang="en-US" sz="1000" b="1" dirty="0">
              <a:solidFill>
                <a:srgbClr val="000000">
                  <a:alpha val="100000"/>
                </a:srgbClr>
              </a:solidFill>
              <a:latin typeface="Calibri"/>
            </a:endParaRPr>
          </a:p>
        </p:txBody>
      </p:sp>
      <p:sp>
        <p:nvSpPr>
          <p:cNvPr id="3" name="TextBox 2"/>
          <p:cNvSpPr txBox="1"/>
          <p:nvPr/>
        </p:nvSpPr>
        <p:spPr>
          <a:xfrm>
            <a:off x="1905000" y="5791200"/>
            <a:ext cx="7620000" cy="381000"/>
          </a:xfrm>
          <a:prstGeom prst="rect">
            <a:avLst/>
          </a:prstGeom>
          <a:noFill/>
        </p:spPr>
        <p:txBody>
          <a:bodyPr lIns="91440" tIns="45720" rIns="91440" bIns="45720" rtlCol="0">
            <a:spAutoFit/>
          </a:bodyPr>
          <a:lstStyle/>
          <a:p>
            <a:endParaRPr/>
          </a:p>
        </p:txBody>
      </p:sp>
      <p:sp>
        <p:nvSpPr>
          <p:cNvPr id="5" name="Title 4">
            <a:extLst>
              <a:ext uri="{FF2B5EF4-FFF2-40B4-BE49-F238E27FC236}">
                <a16:creationId xmlns:a16="http://schemas.microsoft.com/office/drawing/2014/main" id="{D37D8C83-D7F1-4E22-9A96-FF808AF49628}"/>
              </a:ext>
            </a:extLst>
          </p:cNvPr>
          <p:cNvSpPr>
            <a:spLocks noGrp="1"/>
          </p:cNvSpPr>
          <p:nvPr>
            <p:ph type="title"/>
          </p:nvPr>
        </p:nvSpPr>
        <p:spPr/>
        <p:txBody>
          <a:bodyPr/>
          <a:lstStyle/>
          <a:p>
            <a:r>
              <a:rPr lang="en-US" sz="3200" b="1" dirty="0">
                <a:solidFill>
                  <a:srgbClr val="205564">
                    <a:alpha val="100000"/>
                  </a:srgbClr>
                </a:solidFill>
                <a:latin typeface="Cambria"/>
              </a:rPr>
              <a:t>Valence analysis</a:t>
            </a:r>
            <a:endParaRPr lang="en-US" sz="3200" dirty="0"/>
          </a:p>
        </p:txBody>
      </p:sp>
      <p:sp>
        <p:nvSpPr>
          <p:cNvPr id="7" name="Content Placeholder 6">
            <a:extLst>
              <a:ext uri="{FF2B5EF4-FFF2-40B4-BE49-F238E27FC236}">
                <a16:creationId xmlns:a16="http://schemas.microsoft.com/office/drawing/2014/main" id="{24760BB9-1379-4C88-A6C6-96C6DB9CAA80}"/>
              </a:ext>
            </a:extLst>
          </p:cNvPr>
          <p:cNvSpPr>
            <a:spLocks noGrp="1"/>
          </p:cNvSpPr>
          <p:nvPr>
            <p:ph idx="1"/>
          </p:nvPr>
        </p:nvSpPr>
        <p:spPr>
          <a:xfrm>
            <a:off x="101600" y="685800"/>
            <a:ext cx="11988800" cy="3200400"/>
          </a:xfrm>
        </p:spPr>
        <p:txBody>
          <a:bodyPr/>
          <a:lstStyle/>
          <a:p>
            <a:pPr marL="0" indent="0">
              <a:buNone/>
            </a:pPr>
            <a:r>
              <a:rPr lang="en-US" sz="3200" b="0" dirty="0"/>
              <a:t>Valence is the technical term for the “subjective inclination” of a document, measured along a Positive/Neutral/Negative continuum. </a:t>
            </a:r>
            <a:r>
              <a:rPr lang="en-US" sz="3200" dirty="0"/>
              <a:t>Several dictionaries or lexicons are publicly available (e.g., AFINN, NRC, Bing) which contain the valence weights associated with common words and phrases</a:t>
            </a:r>
            <a:r>
              <a:rPr lang="en-US" sz="3200" b="0" dirty="0"/>
              <a:t>. </a:t>
            </a:r>
          </a:p>
          <a:p>
            <a:pPr marL="0" indent="0">
              <a:buNone/>
            </a:pPr>
            <a:r>
              <a:rPr lang="en-US" sz="3200" b="0" dirty="0"/>
              <a:t>- </a:t>
            </a:r>
            <a:r>
              <a:rPr lang="en-US" sz="3200" b="0" dirty="0" err="1"/>
              <a:t>Enginius</a:t>
            </a:r>
            <a:r>
              <a:rPr lang="en-US" sz="3200" b="0" dirty="0"/>
              <a:t> Sentiment tutorial</a:t>
            </a:r>
            <a:endParaRPr lang="en-US" sz="6000" dirty="0"/>
          </a:p>
          <a:p>
            <a:pPr marL="0" indent="0">
              <a:buNone/>
            </a:pPr>
            <a:r>
              <a:rPr lang="en-US" sz="3600" b="1" dirty="0">
                <a:solidFill>
                  <a:srgbClr val="205564">
                    <a:alpha val="100000"/>
                  </a:srgbClr>
                </a:solidFill>
                <a:latin typeface="Cambria"/>
              </a:rPr>
              <a:t>Valence analysis is </a:t>
            </a:r>
            <a:r>
              <a:rPr lang="en-US" sz="3600" b="1" i="0" dirty="0">
                <a:solidFill>
                  <a:srgbClr val="202124"/>
                </a:solidFill>
                <a:effectLst/>
                <a:latin typeface="Roboto" panose="02000000000000000000" pitchFamily="2" charset="0"/>
              </a:rPr>
              <a:t>the task of automatically determining the </a:t>
            </a:r>
            <a:r>
              <a:rPr lang="en-US" sz="3600" b="1" i="1" dirty="0">
                <a:solidFill>
                  <a:srgbClr val="202124"/>
                </a:solidFill>
                <a:effectLst/>
                <a:latin typeface="Roboto" panose="02000000000000000000" pitchFamily="2" charset="0"/>
              </a:rPr>
              <a:t>valence or polarity of a piece of text</a:t>
            </a:r>
            <a:r>
              <a:rPr lang="en-US" sz="3600" b="1" i="0" dirty="0">
                <a:solidFill>
                  <a:srgbClr val="202124"/>
                </a:solidFill>
                <a:effectLst/>
                <a:latin typeface="Roboto" panose="02000000000000000000" pitchFamily="2" charset="0"/>
              </a:rPr>
              <a:t>, whether it is positive, negative, or neutral</a:t>
            </a:r>
            <a:r>
              <a:rPr lang="en-US" sz="3600" b="0" i="0" dirty="0">
                <a:solidFill>
                  <a:srgbClr val="202124"/>
                </a:solidFill>
                <a:effectLst/>
                <a:latin typeface="Roboto" panose="02000000000000000000" pitchFamily="2" charset="0"/>
              </a:rPr>
              <a:t>. However, more generally, it refers to determining one's </a:t>
            </a:r>
            <a:r>
              <a:rPr lang="en-US" sz="3600" b="0" i="1" dirty="0">
                <a:solidFill>
                  <a:srgbClr val="FF0000"/>
                </a:solidFill>
                <a:effectLst/>
                <a:latin typeface="Roboto" panose="02000000000000000000" pitchFamily="2" charset="0"/>
              </a:rPr>
              <a:t>attitude</a:t>
            </a:r>
            <a:r>
              <a:rPr lang="en-US" sz="3600" b="0" i="0" dirty="0">
                <a:solidFill>
                  <a:srgbClr val="202124"/>
                </a:solidFill>
                <a:effectLst/>
                <a:latin typeface="Roboto" panose="02000000000000000000" pitchFamily="2" charset="0"/>
              </a:rPr>
              <a:t> towards a particular target or topic.</a:t>
            </a:r>
          </a:p>
        </p:txBody>
      </p:sp>
      <p:sp>
        <p:nvSpPr>
          <p:cNvPr id="9" name="TextBox 8">
            <a:extLst>
              <a:ext uri="{FF2B5EF4-FFF2-40B4-BE49-F238E27FC236}">
                <a16:creationId xmlns:a16="http://schemas.microsoft.com/office/drawing/2014/main" id="{3E22B182-E97E-4142-AA1B-13E883633FEC}"/>
              </a:ext>
            </a:extLst>
          </p:cNvPr>
          <p:cNvSpPr txBox="1"/>
          <p:nvPr/>
        </p:nvSpPr>
        <p:spPr>
          <a:xfrm>
            <a:off x="101600" y="6172200"/>
            <a:ext cx="11988800" cy="646331"/>
          </a:xfrm>
          <a:prstGeom prst="rect">
            <a:avLst/>
          </a:prstGeom>
          <a:solidFill>
            <a:schemeClr val="bg1"/>
          </a:solidFill>
        </p:spPr>
        <p:txBody>
          <a:bodyPr wrap="square">
            <a:spAutoFit/>
          </a:bodyPr>
          <a:lstStyle/>
          <a:p>
            <a:r>
              <a:rPr lang="en-US" dirty="0" err="1"/>
              <a:t>Saif</a:t>
            </a:r>
            <a:r>
              <a:rPr lang="en-US" dirty="0"/>
              <a:t> M. Mohammad, Sentiment Analysis: Detecting Valence, Emotions, and Other Affectual States from Text</a:t>
            </a:r>
          </a:p>
          <a:p>
            <a:r>
              <a:rPr lang="en-US" dirty="0">
                <a:hlinkClick r:id="rId2"/>
              </a:rPr>
              <a:t>https://www.saifmohammad.com/WebDocs/emotion-survey.pdf</a:t>
            </a:r>
            <a:r>
              <a:rPr lang="en-US"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8091488"/>
          <a:chOff x="619125" y="0"/>
          <a:chExt cx="8382000" cy="8091488"/>
        </a:xfrm>
      </p:grpSpPr>
      <p:sp>
        <p:nvSpPr>
          <p:cNvPr id="6" name="TextBox 5"/>
          <p:cNvSpPr txBox="1"/>
          <p:nvPr/>
        </p:nvSpPr>
        <p:spPr>
          <a:xfrm>
            <a:off x="2209800" y="1"/>
            <a:ext cx="7620000" cy="584775"/>
          </a:xfrm>
          <a:prstGeom prst="rect">
            <a:avLst/>
          </a:prstGeom>
          <a:noFill/>
        </p:spPr>
        <p:txBody>
          <a:bodyPr lIns="91440" tIns="45720" rIns="91440" bIns="45720" rtlCol="0">
            <a:spAutoFit/>
          </a:bodyPr>
          <a:lstStyle/>
          <a:p>
            <a:r>
              <a:rPr lang="en-US" sz="3200" b="1" dirty="0">
                <a:solidFill>
                  <a:srgbClr val="205564">
                    <a:alpha val="100000"/>
                  </a:srgbClr>
                </a:solidFill>
                <a:latin typeface="Cambria"/>
              </a:rPr>
              <a:t>Valence repartition</a:t>
            </a:r>
            <a:r>
              <a:rPr lang="en-US" sz="105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graphicFrame>
        <p:nvGraphicFramePr>
          <p:cNvPr id="4" name="Table 3"/>
          <p:cNvGraphicFramePr>
            <a:graphicFrameLocks noGrp="1"/>
          </p:cNvGraphicFramePr>
          <p:nvPr>
            <p:extLst>
              <p:ext uri="{D42A27DB-BD31-4B8C-83A1-F6EECF244321}">
                <p14:modId xmlns:p14="http://schemas.microsoft.com/office/powerpoint/2010/main" val="3070501354"/>
              </p:ext>
            </p:extLst>
          </p:nvPr>
        </p:nvGraphicFramePr>
        <p:xfrm>
          <a:off x="762000" y="1295400"/>
          <a:ext cx="10820400" cy="2872740"/>
        </p:xfrm>
        <a:graphic>
          <a:graphicData uri="http://schemas.openxmlformats.org/drawingml/2006/table">
            <a:tbl>
              <a:tblPr firstRow="1" bandRow="1"/>
              <a:tblGrid>
                <a:gridCol w="3606800">
                  <a:extLst>
                    <a:ext uri="{9D8B030D-6E8A-4147-A177-3AD203B41FA5}">
                      <a16:colId xmlns:a16="http://schemas.microsoft.com/office/drawing/2014/main" val="20000"/>
                    </a:ext>
                  </a:extLst>
                </a:gridCol>
                <a:gridCol w="3606800">
                  <a:extLst>
                    <a:ext uri="{9D8B030D-6E8A-4147-A177-3AD203B41FA5}">
                      <a16:colId xmlns:a16="http://schemas.microsoft.com/office/drawing/2014/main" val="20001"/>
                    </a:ext>
                  </a:extLst>
                </a:gridCol>
                <a:gridCol w="3606800">
                  <a:extLst>
                    <a:ext uri="{9D8B030D-6E8A-4147-A177-3AD203B41FA5}">
                      <a16:colId xmlns:a16="http://schemas.microsoft.com/office/drawing/2014/main" val="20002"/>
                    </a:ext>
                  </a:extLst>
                </a:gridCol>
              </a:tblGrid>
              <a:tr h="123825">
                <a:tc>
                  <a:txBody>
                    <a:bodyPr/>
                    <a:lstStyle/>
                    <a:p>
                      <a:pPr marL="19050" marR="19050" lvl="0" indent="0" algn="l" fontAlgn="ctr">
                        <a:lnSpc>
                          <a:spcPct val="100000"/>
                        </a:lnSpc>
                      </a:pPr>
                      <a:endParaRPr sz="40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b="1" u="none" spc="0">
                          <a:solidFill>
                            <a:srgbClr val="000000">
                              <a:alpha val="100000"/>
                            </a:srgbClr>
                          </a:solidFill>
                          <a:latin typeface="Calibri"/>
                        </a:rPr>
                        <a:t>Posts count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Relative posts count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123825">
                <a:tc>
                  <a:txBody>
                    <a:bodyPr/>
                    <a:lstStyle/>
                    <a:p>
                      <a:pPr marL="19050" marR="19050" lvl="0" indent="0" algn="l" fontAlgn="ctr">
                        <a:lnSpc>
                          <a:spcPct val="100000"/>
                        </a:lnSpc>
                      </a:pPr>
                      <a:r>
                        <a:rPr lang="en-US" sz="2800" b="1" u="none" spc="0">
                          <a:solidFill>
                            <a:srgbClr val="000000">
                              <a:alpha val="100000"/>
                            </a:srgbClr>
                          </a:solidFill>
                          <a:latin typeface="Calibri"/>
                        </a:rPr>
                        <a:t>Total</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54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r h="123825">
                <a:tc>
                  <a:txBody>
                    <a:bodyPr/>
                    <a:lstStyle/>
                    <a:p>
                      <a:pPr marL="19050" marR="19050" lvl="0" indent="0" algn="l" fontAlgn="ctr">
                        <a:lnSpc>
                          <a:spcPct val="100000"/>
                        </a:lnSpc>
                      </a:pPr>
                      <a:r>
                        <a:rPr lang="en-US" sz="3600" b="1" u="none" spc="0">
                          <a:solidFill>
                            <a:srgbClr val="C00000"/>
                          </a:solidFill>
                          <a:latin typeface="Calibri"/>
                        </a:rPr>
                        <a:t>negative</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22%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2"/>
                  </a:ext>
                </a:extLst>
              </a:tr>
              <a:tr h="123825">
                <a:tc>
                  <a:txBody>
                    <a:bodyPr/>
                    <a:lstStyle/>
                    <a:p>
                      <a:pPr marL="19050" marR="19050" lvl="0" indent="0" algn="l" fontAlgn="ctr">
                        <a:lnSpc>
                          <a:spcPct val="100000"/>
                        </a:lnSpc>
                      </a:pPr>
                      <a:r>
                        <a:rPr lang="en-US" sz="3600" b="1" u="none" spc="0">
                          <a:solidFill>
                            <a:srgbClr val="C00000"/>
                          </a:solidFill>
                          <a:latin typeface="Calibri"/>
                        </a:rPr>
                        <a:t>neutral</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3"/>
                  </a:ext>
                </a:extLst>
              </a:tr>
              <a:tr h="123825">
                <a:tc>
                  <a:txBody>
                    <a:bodyPr/>
                    <a:lstStyle/>
                    <a:p>
                      <a:pPr marL="19050" marR="19050" lvl="0" indent="0" algn="l" fontAlgn="ctr">
                        <a:lnSpc>
                          <a:spcPct val="100000"/>
                        </a:lnSpc>
                      </a:pPr>
                      <a:r>
                        <a:rPr lang="en-US" sz="3600" b="1" u="none" spc="0" dirty="0">
                          <a:solidFill>
                            <a:srgbClr val="C00000"/>
                          </a:solidFill>
                          <a:latin typeface="Calibri"/>
                        </a:rPr>
                        <a:t>positive</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39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72%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4"/>
                  </a:ext>
                </a:extLst>
              </a:tr>
            </a:tbl>
          </a:graphicData>
        </a:graphic>
      </p:graphicFrame>
      <p:sp>
        <p:nvSpPr>
          <p:cNvPr id="5" name="TextBox 4"/>
          <p:cNvSpPr txBox="1"/>
          <p:nvPr/>
        </p:nvSpPr>
        <p:spPr>
          <a:xfrm>
            <a:off x="533400" y="5085546"/>
            <a:ext cx="11277600" cy="1200329"/>
          </a:xfrm>
          <a:prstGeom prst="rect">
            <a:avLst/>
          </a:prstGeom>
          <a:noFill/>
        </p:spPr>
        <p:txBody>
          <a:bodyPr wrap="square" lIns="91440" tIns="45720" rIns="91440" bIns="45720" rtlCol="0">
            <a:spAutoFit/>
          </a:bodyPr>
          <a:lstStyle/>
          <a:p>
            <a:r>
              <a:rPr lang="en-US" sz="3200" dirty="0">
                <a:solidFill>
                  <a:srgbClr val="595959">
                    <a:alpha val="100000"/>
                  </a:srgbClr>
                </a:solidFill>
                <a:latin typeface="Calibri"/>
              </a:rPr>
              <a:t>The number of posts that fall into different </a:t>
            </a:r>
            <a:r>
              <a:rPr lang="en-US" sz="4000" b="1" dirty="0">
                <a:solidFill>
                  <a:srgbClr val="C00000"/>
                </a:solidFill>
                <a:latin typeface="Calibri"/>
              </a:rPr>
              <a:t>valence categories </a:t>
            </a:r>
            <a:r>
              <a:rPr lang="en-US" sz="3200" dirty="0">
                <a:solidFill>
                  <a:srgbClr val="595959">
                    <a:alpha val="100000"/>
                  </a:srgbClr>
                </a:solidFill>
                <a:latin typeface="Calibri"/>
              </a:rPr>
              <a:t>summarized by their absolute and relative values.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Valence histogram</a:t>
            </a:r>
            <a:r>
              <a:rPr lang="en-US" sz="1000" dirty="0">
                <a:solidFill>
                  <a:srgbClr val="000000">
                    <a:alpha val="100000"/>
                  </a:srgbClr>
                </a:solidFill>
                <a:latin typeface="Calibri"/>
              </a:rPr>
              <a:t> </a:t>
            </a:r>
          </a:p>
        </p:txBody>
      </p:sp>
      <p:cxnSp>
        <p:nvCxnSpPr>
          <p:cNvPr id="2" name="Straight Connector 1"/>
          <p:cNvCxnSpPr/>
          <p:nvPr/>
        </p:nvCxnSpPr>
        <p:spPr>
          <a:xfrm>
            <a:off x="2190750" y="762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Valence histogram" descr="Valence histogram"/>
          <p:cNvPicPr>
            <a:picLocks noChangeAspect="1"/>
          </p:cNvPicPr>
          <p:nvPr/>
        </p:nvPicPr>
        <p:blipFill>
          <a:blip r:embed="rId2"/>
          <a:stretch>
            <a:fillRect/>
          </a:stretch>
        </p:blipFill>
        <p:spPr>
          <a:xfrm>
            <a:off x="2762250" y="952500"/>
            <a:ext cx="6667500" cy="4762500"/>
          </a:xfrm>
          <a:prstGeom prst="rect">
            <a:avLst/>
          </a:prstGeom>
        </p:spPr>
      </p:pic>
      <p:sp>
        <p:nvSpPr>
          <p:cNvPr id="5" name="TextBox 4"/>
          <p:cNvSpPr txBox="1"/>
          <p:nvPr/>
        </p:nvSpPr>
        <p:spPr>
          <a:xfrm>
            <a:off x="304800" y="5867280"/>
            <a:ext cx="12639675" cy="584775"/>
          </a:xfrm>
          <a:prstGeom prst="rect">
            <a:avLst/>
          </a:prstGeom>
          <a:noFill/>
        </p:spPr>
        <p:txBody>
          <a:bodyPr wrap="square" lIns="91440" tIns="45720" rIns="91440" bIns="45720" rtlCol="0">
            <a:spAutoFit/>
          </a:bodyPr>
          <a:lstStyle/>
          <a:p>
            <a:r>
              <a:rPr lang="en-US" sz="3200" dirty="0">
                <a:solidFill>
                  <a:srgbClr val="595959">
                    <a:alpha val="100000"/>
                  </a:srgbClr>
                </a:solidFill>
                <a:latin typeface="Calibri"/>
              </a:rPr>
              <a:t>The valence histogram indicates the number of posts by their valence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304800" y="0"/>
            <a:ext cx="11811000" cy="523220"/>
          </a:xfrm>
          <a:prstGeom prst="rect">
            <a:avLst/>
          </a:prstGeom>
          <a:noFill/>
        </p:spPr>
        <p:txBody>
          <a:bodyPr wrap="square" lIns="91440" tIns="45720" rIns="91440" bIns="45720" rtlCol="0">
            <a:spAutoFit/>
          </a:bodyPr>
          <a:lstStyle/>
          <a:p>
            <a:r>
              <a:rPr lang="en-US" sz="2800" b="1" dirty="0">
                <a:solidFill>
                  <a:srgbClr val="205564">
                    <a:alpha val="100000"/>
                  </a:srgbClr>
                </a:solidFill>
                <a:latin typeface="Cambria"/>
              </a:rPr>
              <a:t>Valence distribution without uncategorized posts</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Valence distribution without uncategorized posts" descr="Valence distribution without uncategorized posts"/>
          <p:cNvPicPr>
            <a:picLocks noChangeAspect="1"/>
          </p:cNvPicPr>
          <p:nvPr/>
        </p:nvPicPr>
        <p:blipFill>
          <a:blip r:embed="rId2"/>
          <a:stretch>
            <a:fillRect/>
          </a:stretch>
        </p:blipFill>
        <p:spPr>
          <a:xfrm>
            <a:off x="2762250" y="914400"/>
            <a:ext cx="6667500" cy="4762500"/>
          </a:xfrm>
          <a:prstGeom prst="rect">
            <a:avLst/>
          </a:prstGeom>
        </p:spPr>
      </p:pic>
      <p:sp>
        <p:nvSpPr>
          <p:cNvPr id="5" name="TextBox 4"/>
          <p:cNvSpPr txBox="1"/>
          <p:nvPr/>
        </p:nvSpPr>
        <p:spPr>
          <a:xfrm>
            <a:off x="533400" y="5571322"/>
            <a:ext cx="11506199" cy="954107"/>
          </a:xfrm>
          <a:prstGeom prst="rect">
            <a:avLst/>
          </a:prstGeom>
          <a:noFill/>
        </p:spPr>
        <p:txBody>
          <a:bodyPr wrap="square" lIns="91440" tIns="45720" rIns="91440" bIns="45720" rtlCol="0">
            <a:spAutoFit/>
          </a:bodyPr>
          <a:lstStyle/>
          <a:p>
            <a:r>
              <a:rPr lang="en-US" sz="2800" dirty="0">
                <a:solidFill>
                  <a:srgbClr val="595959">
                    <a:alpha val="100000"/>
                  </a:srgbClr>
                </a:solidFill>
                <a:latin typeface="Calibri"/>
              </a:rPr>
              <a:t>Graphic summary of the relative sizes of the number of posts classified by valence after ignoring posts that </a:t>
            </a:r>
            <a:r>
              <a:rPr lang="en-US" sz="2800" dirty="0">
                <a:latin typeface="Calibri"/>
              </a:rPr>
              <a:t>could not be categorized (i.e., neutral posts)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Post valence ratio</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Post valence ratio" descr="Post valence ratio"/>
          <p:cNvPicPr>
            <a:picLocks noChangeAspect="1"/>
          </p:cNvPicPr>
          <p:nvPr/>
        </p:nvPicPr>
        <p:blipFill>
          <a:blip r:embed="rId2"/>
          <a:stretch>
            <a:fillRect/>
          </a:stretch>
        </p:blipFill>
        <p:spPr>
          <a:xfrm>
            <a:off x="2762250" y="952500"/>
            <a:ext cx="6667500" cy="4762500"/>
          </a:xfrm>
          <a:prstGeom prst="rect">
            <a:avLst/>
          </a:prstGeom>
        </p:spPr>
      </p:pic>
      <p:sp>
        <p:nvSpPr>
          <p:cNvPr id="5" name="TextBox 4"/>
          <p:cNvSpPr txBox="1"/>
          <p:nvPr/>
        </p:nvSpPr>
        <p:spPr>
          <a:xfrm>
            <a:off x="0" y="5715001"/>
            <a:ext cx="9763125" cy="830997"/>
          </a:xfrm>
          <a:prstGeom prst="rect">
            <a:avLst/>
          </a:prstGeom>
          <a:noFill/>
        </p:spPr>
        <p:txBody>
          <a:bodyPr wrap="square" lIns="91440" tIns="45720" rIns="91440" bIns="45720" rtlCol="0">
            <a:spAutoFit/>
          </a:bodyPr>
          <a:lstStyle/>
          <a:p>
            <a:r>
              <a:rPr lang="en-US" sz="2400" dirty="0">
                <a:solidFill>
                  <a:srgbClr val="595959">
                    <a:alpha val="100000"/>
                  </a:srgbClr>
                </a:solidFill>
                <a:latin typeface="Calibri"/>
              </a:rPr>
              <a:t>The post valence ratio graph indicates the daily average number of positive posts. The blue smoothing line helps visualize the trend.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571500" y="0"/>
          <a:ext cx="8572500" cy="6762750"/>
          <a:chOff x="571500" y="0"/>
          <a:chExt cx="8572500" cy="6762750"/>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Valence word cloud</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Valence word cloud" descr="Valence word cloud"/>
          <p:cNvPicPr>
            <a:picLocks noChangeAspect="1"/>
          </p:cNvPicPr>
          <p:nvPr/>
        </p:nvPicPr>
        <p:blipFill>
          <a:blip r:embed="rId2"/>
          <a:stretch>
            <a:fillRect/>
          </a:stretch>
        </p:blipFill>
        <p:spPr>
          <a:xfrm>
            <a:off x="1798320" y="838200"/>
            <a:ext cx="8001000" cy="5715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120265" y="2000251"/>
            <a:ext cx="7620000" cy="1238250"/>
          </a:xfrm>
          <a:prstGeom prst="rect">
            <a:avLst/>
          </a:prstGeom>
          <a:noFill/>
        </p:spPr>
        <p:txBody>
          <a:bodyPr lIns="91440" tIns="45720" rIns="91440" bIns="45720" rtlCol="0">
            <a:spAutoFit/>
          </a:bodyPr>
          <a:lstStyle/>
          <a:p>
            <a:br>
              <a:rPr dirty="0"/>
            </a:br>
            <a:br>
              <a:rPr dirty="0"/>
            </a:br>
            <a:r>
              <a:rPr lang="en-US" sz="3600" b="1" dirty="0">
                <a:solidFill>
                  <a:srgbClr val="205564">
                    <a:alpha val="100000"/>
                  </a:srgbClr>
                </a:solidFill>
                <a:latin typeface="Cambria"/>
              </a:rPr>
              <a:t>Emotion analysis</a:t>
            </a:r>
            <a:r>
              <a:rPr lang="en-US" sz="1000" b="1" dirty="0">
                <a:solidFill>
                  <a:srgbClr val="000000">
                    <a:alpha val="100000"/>
                  </a:srgbClr>
                </a:solidFill>
                <a:latin typeface="Calibri"/>
              </a:rPr>
              <a:t> </a:t>
            </a:r>
          </a:p>
        </p:txBody>
      </p:sp>
      <p:cxnSp>
        <p:nvCxnSpPr>
          <p:cNvPr id="2" name="Straight Connector 1"/>
          <p:cNvCxnSpPr/>
          <p:nvPr/>
        </p:nvCxnSpPr>
        <p:spPr>
          <a:xfrm>
            <a:off x="2143125" y="33528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7781925"/>
          <a:chOff x="619125" y="0"/>
          <a:chExt cx="8382000" cy="7781925"/>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Emotion repartition</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graphicFrame>
        <p:nvGraphicFramePr>
          <p:cNvPr id="4" name="Table 3"/>
          <p:cNvGraphicFramePr>
            <a:graphicFrameLocks noGrp="1"/>
          </p:cNvGraphicFramePr>
          <p:nvPr>
            <p:extLst>
              <p:ext uri="{D42A27DB-BD31-4B8C-83A1-F6EECF244321}">
                <p14:modId xmlns:p14="http://schemas.microsoft.com/office/powerpoint/2010/main" val="2355120023"/>
              </p:ext>
            </p:extLst>
          </p:nvPr>
        </p:nvGraphicFramePr>
        <p:xfrm>
          <a:off x="914400" y="685800"/>
          <a:ext cx="10363200" cy="4648200"/>
        </p:xfrm>
        <a:graphic>
          <a:graphicData uri="http://schemas.openxmlformats.org/drawingml/2006/table">
            <a:tbl>
              <a:tblPr firstRow="1" bandRow="1"/>
              <a:tblGrid>
                <a:gridCol w="34544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3454400">
                  <a:extLst>
                    <a:ext uri="{9D8B030D-6E8A-4147-A177-3AD203B41FA5}">
                      <a16:colId xmlns:a16="http://schemas.microsoft.com/office/drawing/2014/main" val="20002"/>
                    </a:ext>
                  </a:extLst>
                </a:gridCol>
              </a:tblGrid>
              <a:tr h="390266">
                <a:tc>
                  <a:txBody>
                    <a:bodyPr/>
                    <a:lstStyle/>
                    <a:p>
                      <a:pPr marL="19050" marR="19050" lvl="0" indent="0" algn="l" fontAlgn="ctr">
                        <a:lnSpc>
                          <a:spcPct val="100000"/>
                        </a:lnSpc>
                      </a:pPr>
                      <a:r>
                        <a:rPr lang="en-US" sz="2800" b="1" dirty="0">
                          <a:solidFill>
                            <a:schemeClr val="tx1"/>
                          </a:solidFill>
                          <a:latin typeface="Calibri"/>
                        </a:rPr>
                        <a:t>emotion categories </a:t>
                      </a:r>
                      <a:endParaRPr sz="2800" b="1" dirty="0">
                        <a:solidFill>
                          <a:schemeClr val="tx1"/>
                        </a:solidFill>
                      </a:endParaRP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b="1" u="none" spc="0">
                          <a:solidFill>
                            <a:srgbClr val="000000">
                              <a:alpha val="100000"/>
                            </a:srgbClr>
                          </a:solidFill>
                          <a:latin typeface="Calibri"/>
                        </a:rPr>
                        <a:t>Posts count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Relative posts count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304895">
                <a:tc>
                  <a:txBody>
                    <a:bodyPr/>
                    <a:lstStyle/>
                    <a:p>
                      <a:pPr marL="19050" marR="19050" lvl="0" indent="0" algn="l" fontAlgn="ctr">
                        <a:lnSpc>
                          <a:spcPct val="100000"/>
                        </a:lnSpc>
                      </a:pPr>
                      <a:r>
                        <a:rPr lang="en-US" sz="2800" b="1" u="none" spc="0">
                          <a:solidFill>
                            <a:srgbClr val="000000">
                              <a:alpha val="100000"/>
                            </a:srgbClr>
                          </a:solidFill>
                          <a:latin typeface="Calibri"/>
                        </a:rPr>
                        <a:t>Total</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00"/>
                    </a:solidFill>
                  </a:tcPr>
                </a:tc>
                <a:tc>
                  <a:txBody>
                    <a:bodyPr/>
                    <a:lstStyle/>
                    <a:p>
                      <a:pPr marL="0" marR="0" lvl="0" indent="0" algn="ctr" fontAlgn="ctr">
                        <a:lnSpc>
                          <a:spcPct val="100000"/>
                        </a:lnSpc>
                      </a:pPr>
                      <a:r>
                        <a:rPr lang="en-US" sz="2800" u="none" spc="0">
                          <a:solidFill>
                            <a:srgbClr val="000000">
                              <a:alpha val="100000"/>
                            </a:srgbClr>
                          </a:solidFill>
                          <a:latin typeface="Calibri"/>
                        </a:rPr>
                        <a:t>54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00"/>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100%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00"/>
                    </a:solidFill>
                  </a:tcPr>
                </a:tc>
                <a:extLst>
                  <a:ext uri="{0D108BD9-81ED-4DB2-BD59-A6C34878D82A}">
                    <a16:rowId xmlns:a16="http://schemas.microsoft.com/office/drawing/2014/main" val="10001"/>
                  </a:ext>
                </a:extLst>
              </a:tr>
              <a:tr h="304895">
                <a:tc>
                  <a:txBody>
                    <a:bodyPr/>
                    <a:lstStyle/>
                    <a:p>
                      <a:pPr marL="19050" marR="19050" lvl="0" indent="0" algn="l" fontAlgn="ctr">
                        <a:lnSpc>
                          <a:spcPct val="100000"/>
                        </a:lnSpc>
                      </a:pPr>
                      <a:r>
                        <a:rPr lang="en-US" sz="2800" b="1" u="none" spc="0">
                          <a:solidFill>
                            <a:srgbClr val="000000">
                              <a:alpha val="100000"/>
                            </a:srgbClr>
                          </a:solidFill>
                          <a:latin typeface="Calibri"/>
                        </a:rPr>
                        <a:t>anger</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C000"/>
                    </a:solidFill>
                  </a:tcPr>
                </a:tc>
                <a:tc>
                  <a:txBody>
                    <a:bodyPr/>
                    <a:lstStyle/>
                    <a:p>
                      <a:pPr marL="0" marR="0" lvl="0" indent="0" algn="ctr" fontAlgn="ctr">
                        <a:lnSpc>
                          <a:spcPct val="100000"/>
                        </a:lnSpc>
                      </a:pPr>
                      <a:r>
                        <a:rPr lang="en-US" sz="2800" u="none" spc="0">
                          <a:solidFill>
                            <a:srgbClr val="000000">
                              <a:alpha val="100000"/>
                            </a:srgbClr>
                          </a:solidFill>
                          <a:latin typeface="Calibri"/>
                        </a:rPr>
                        <a:t>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2"/>
                  </a:ext>
                </a:extLst>
              </a:tr>
              <a:tr h="304895">
                <a:tc>
                  <a:txBody>
                    <a:bodyPr/>
                    <a:lstStyle/>
                    <a:p>
                      <a:pPr marL="19050" marR="19050" lvl="0" indent="0" algn="l" fontAlgn="ctr">
                        <a:lnSpc>
                          <a:spcPct val="100000"/>
                        </a:lnSpc>
                      </a:pPr>
                      <a:r>
                        <a:rPr lang="en-US" sz="2800" b="1" u="none" spc="0">
                          <a:solidFill>
                            <a:srgbClr val="000000">
                              <a:alpha val="100000"/>
                            </a:srgbClr>
                          </a:solidFill>
                          <a:latin typeface="Calibri"/>
                        </a:rPr>
                        <a:t>anticipation</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C000"/>
                    </a:solidFill>
                  </a:tcPr>
                </a:tc>
                <a:tc>
                  <a:txBody>
                    <a:bodyPr/>
                    <a:lstStyle/>
                    <a:p>
                      <a:pPr marL="0" marR="0" lvl="0" indent="0" algn="ctr" fontAlgn="ctr">
                        <a:lnSpc>
                          <a:spcPct val="100000"/>
                        </a:lnSpc>
                      </a:pPr>
                      <a:r>
                        <a:rPr lang="en-US" sz="2800" u="none" spc="0">
                          <a:solidFill>
                            <a:srgbClr val="000000">
                              <a:alpha val="100000"/>
                            </a:srgbClr>
                          </a:solidFill>
                          <a:latin typeface="Calibri"/>
                        </a:rPr>
                        <a:t>13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24%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3"/>
                  </a:ext>
                </a:extLst>
              </a:tr>
              <a:tr h="304895">
                <a:tc>
                  <a:txBody>
                    <a:bodyPr/>
                    <a:lstStyle/>
                    <a:p>
                      <a:pPr marL="19050" marR="19050" lvl="0" indent="0" algn="l" fontAlgn="ctr">
                        <a:lnSpc>
                          <a:spcPct val="100000"/>
                        </a:lnSpc>
                      </a:pPr>
                      <a:r>
                        <a:rPr lang="en-US" sz="2800" b="1" u="none" spc="0">
                          <a:solidFill>
                            <a:srgbClr val="000000">
                              <a:alpha val="100000"/>
                            </a:srgbClr>
                          </a:solidFill>
                          <a:latin typeface="Calibri"/>
                        </a:rPr>
                        <a:t>disgust</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C000"/>
                    </a:solidFill>
                  </a:tcPr>
                </a:tc>
                <a:tc>
                  <a:txBody>
                    <a:bodyPr/>
                    <a:lstStyle/>
                    <a:p>
                      <a:pPr marL="0" marR="0" lvl="0" indent="0" algn="ctr" fontAlgn="ctr">
                        <a:lnSpc>
                          <a:spcPct val="100000"/>
                        </a:lnSpc>
                      </a:pPr>
                      <a:r>
                        <a:rPr lang="en-US" sz="2800" u="none" spc="0">
                          <a:solidFill>
                            <a:srgbClr val="000000">
                              <a:alpha val="100000"/>
                            </a:srgbClr>
                          </a:solidFill>
                          <a:latin typeface="Calibri"/>
                        </a:rPr>
                        <a:t>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4"/>
                  </a:ext>
                </a:extLst>
              </a:tr>
              <a:tr h="304895">
                <a:tc>
                  <a:txBody>
                    <a:bodyPr/>
                    <a:lstStyle/>
                    <a:p>
                      <a:pPr marL="19050" marR="19050" lvl="0" indent="0" algn="l" fontAlgn="ctr">
                        <a:lnSpc>
                          <a:spcPct val="100000"/>
                        </a:lnSpc>
                      </a:pPr>
                      <a:r>
                        <a:rPr lang="en-US" sz="2800" b="1" u="none" spc="0">
                          <a:solidFill>
                            <a:srgbClr val="000000">
                              <a:alpha val="100000"/>
                            </a:srgbClr>
                          </a:solidFill>
                          <a:latin typeface="Calibri"/>
                        </a:rPr>
                        <a:t>fear</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C000"/>
                    </a:solidFill>
                  </a:tcPr>
                </a:tc>
                <a:tc>
                  <a:txBody>
                    <a:bodyPr/>
                    <a:lstStyle/>
                    <a:p>
                      <a:pPr marL="0" marR="0" lvl="0" indent="0" algn="ctr" fontAlgn="ctr">
                        <a:lnSpc>
                          <a:spcPct val="100000"/>
                        </a:lnSpc>
                      </a:pPr>
                      <a:r>
                        <a:rPr lang="en-US" sz="2800" u="none" spc="0">
                          <a:solidFill>
                            <a:srgbClr val="000000">
                              <a:alpha val="100000"/>
                            </a:srgbClr>
                          </a:solidFill>
                          <a:latin typeface="Calibri"/>
                        </a:rPr>
                        <a:t>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5"/>
                  </a:ext>
                </a:extLst>
              </a:tr>
              <a:tr h="304895">
                <a:tc>
                  <a:txBody>
                    <a:bodyPr/>
                    <a:lstStyle/>
                    <a:p>
                      <a:pPr marL="19050" marR="19050" lvl="0" indent="0" algn="l" fontAlgn="ctr">
                        <a:lnSpc>
                          <a:spcPct val="100000"/>
                        </a:lnSpc>
                      </a:pPr>
                      <a:r>
                        <a:rPr lang="en-US" sz="2800" b="1" u="none" spc="0">
                          <a:solidFill>
                            <a:srgbClr val="000000">
                              <a:alpha val="100000"/>
                            </a:srgbClr>
                          </a:solidFill>
                          <a:latin typeface="Calibri"/>
                        </a:rPr>
                        <a:t>joy</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C000"/>
                    </a:solidFill>
                  </a:tcPr>
                </a:tc>
                <a:tc>
                  <a:txBody>
                    <a:bodyPr/>
                    <a:lstStyle/>
                    <a:p>
                      <a:pPr marL="0" marR="0" lvl="0" indent="0" algn="ctr" fontAlgn="ctr">
                        <a:lnSpc>
                          <a:spcPct val="100000"/>
                        </a:lnSpc>
                      </a:pPr>
                      <a:r>
                        <a:rPr lang="en-US" sz="2800" u="none" spc="0">
                          <a:solidFill>
                            <a:srgbClr val="000000">
                              <a:alpha val="100000"/>
                            </a:srgbClr>
                          </a:solidFill>
                          <a:latin typeface="Calibri"/>
                        </a:rPr>
                        <a:t>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6"/>
                  </a:ext>
                </a:extLst>
              </a:tr>
              <a:tr h="304895">
                <a:tc>
                  <a:txBody>
                    <a:bodyPr/>
                    <a:lstStyle/>
                    <a:p>
                      <a:pPr marL="19050" marR="19050" lvl="0" indent="0" algn="l" fontAlgn="ctr">
                        <a:lnSpc>
                          <a:spcPct val="100000"/>
                        </a:lnSpc>
                      </a:pPr>
                      <a:r>
                        <a:rPr lang="en-US" sz="2800" b="1" u="none" spc="0">
                          <a:solidFill>
                            <a:srgbClr val="000000">
                              <a:alpha val="100000"/>
                            </a:srgbClr>
                          </a:solidFill>
                          <a:latin typeface="Calibri"/>
                        </a:rPr>
                        <a:t>sadness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C000"/>
                    </a:solidFill>
                  </a:tcPr>
                </a:tc>
                <a:tc>
                  <a:txBody>
                    <a:bodyPr/>
                    <a:lstStyle/>
                    <a:p>
                      <a:pPr marL="0" marR="0" lvl="0" indent="0" algn="ctr" fontAlgn="ctr">
                        <a:lnSpc>
                          <a:spcPct val="100000"/>
                        </a:lnSpc>
                      </a:pPr>
                      <a:r>
                        <a:rPr lang="en-US" sz="2800" u="none" spc="0">
                          <a:solidFill>
                            <a:srgbClr val="000000">
                              <a:alpha val="100000"/>
                            </a:srgbClr>
                          </a:solidFill>
                          <a:latin typeface="Calibri"/>
                        </a:rPr>
                        <a:t>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7"/>
                  </a:ext>
                </a:extLst>
              </a:tr>
              <a:tr h="304895">
                <a:tc>
                  <a:txBody>
                    <a:bodyPr/>
                    <a:lstStyle/>
                    <a:p>
                      <a:pPr marL="19050" marR="19050" lvl="0" indent="0" algn="l" fontAlgn="ctr">
                        <a:lnSpc>
                          <a:spcPct val="100000"/>
                        </a:lnSpc>
                      </a:pPr>
                      <a:r>
                        <a:rPr lang="en-US" sz="2800" b="1" u="none" spc="0">
                          <a:solidFill>
                            <a:srgbClr val="000000">
                              <a:alpha val="100000"/>
                            </a:srgbClr>
                          </a:solidFill>
                          <a:latin typeface="Calibri"/>
                        </a:rPr>
                        <a:t>surprise</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C000"/>
                    </a:solidFill>
                  </a:tcPr>
                </a:tc>
                <a:tc>
                  <a:txBody>
                    <a:bodyPr/>
                    <a:lstStyle/>
                    <a:p>
                      <a:pPr marL="0" marR="0" lvl="0" indent="0" algn="ctr" fontAlgn="ctr">
                        <a:lnSpc>
                          <a:spcPct val="100000"/>
                        </a:lnSpc>
                      </a:pPr>
                      <a:r>
                        <a:rPr lang="en-US" sz="2800" u="none" spc="0">
                          <a:solidFill>
                            <a:srgbClr val="000000">
                              <a:alpha val="100000"/>
                            </a:srgbClr>
                          </a:solidFill>
                          <a:latin typeface="Calibri"/>
                        </a:rPr>
                        <a:t>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8"/>
                  </a:ext>
                </a:extLst>
              </a:tr>
              <a:tr h="304895">
                <a:tc>
                  <a:txBody>
                    <a:bodyPr/>
                    <a:lstStyle/>
                    <a:p>
                      <a:pPr marL="19050" marR="19050" lvl="0" indent="0" algn="l" fontAlgn="ctr">
                        <a:lnSpc>
                          <a:spcPct val="100000"/>
                        </a:lnSpc>
                      </a:pPr>
                      <a:r>
                        <a:rPr lang="en-US" sz="2800" b="1" u="none" spc="0" dirty="0">
                          <a:solidFill>
                            <a:srgbClr val="000000">
                              <a:alpha val="100000"/>
                            </a:srgbClr>
                          </a:solidFill>
                          <a:latin typeface="Calibri"/>
                        </a:rPr>
                        <a:t>trust</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C000"/>
                    </a:solidFill>
                  </a:tcPr>
                </a:tc>
                <a:tc>
                  <a:txBody>
                    <a:bodyPr/>
                    <a:lstStyle/>
                    <a:p>
                      <a:pPr marL="0" marR="0" lvl="0" indent="0" algn="ctr" fontAlgn="ctr">
                        <a:lnSpc>
                          <a:spcPct val="100000"/>
                        </a:lnSpc>
                      </a:pPr>
                      <a:r>
                        <a:rPr lang="en-US" sz="2800" u="none" spc="0">
                          <a:solidFill>
                            <a:srgbClr val="000000">
                              <a:alpha val="100000"/>
                            </a:srgbClr>
                          </a:solidFill>
                          <a:latin typeface="Calibri"/>
                        </a:rPr>
                        <a:t>15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28%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9"/>
                  </a:ext>
                </a:extLst>
              </a:tr>
            </a:tbl>
          </a:graphicData>
        </a:graphic>
      </p:graphicFrame>
      <p:sp>
        <p:nvSpPr>
          <p:cNvPr id="5" name="TextBox 4"/>
          <p:cNvSpPr txBox="1"/>
          <p:nvPr/>
        </p:nvSpPr>
        <p:spPr>
          <a:xfrm>
            <a:off x="1524000" y="5879812"/>
            <a:ext cx="7620000" cy="707886"/>
          </a:xfrm>
          <a:prstGeom prst="rect">
            <a:avLst/>
          </a:prstGeom>
          <a:noFill/>
        </p:spPr>
        <p:txBody>
          <a:bodyPr lIns="91440" tIns="45720" rIns="91440" bIns="45720" rtlCol="0">
            <a:spAutoFit/>
          </a:bodyPr>
          <a:lstStyle/>
          <a:p>
            <a:r>
              <a:rPr lang="en-US" sz="2000" dirty="0">
                <a:solidFill>
                  <a:srgbClr val="595959">
                    <a:alpha val="100000"/>
                  </a:srgbClr>
                </a:solidFill>
                <a:latin typeface="Calibri"/>
              </a:rPr>
              <a:t>The number of posts that fall into different emotion categories summarized by their absolute and relative values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Emotion histogram</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Emotion histogram" descr="Emotion histogram"/>
          <p:cNvPicPr>
            <a:picLocks noChangeAspect="1"/>
          </p:cNvPicPr>
          <p:nvPr/>
        </p:nvPicPr>
        <p:blipFill>
          <a:blip r:embed="rId2"/>
          <a:stretch>
            <a:fillRect/>
          </a:stretch>
        </p:blipFill>
        <p:spPr>
          <a:xfrm>
            <a:off x="914400" y="666751"/>
            <a:ext cx="6667500" cy="4762500"/>
          </a:xfrm>
          <a:prstGeom prst="rect">
            <a:avLst/>
          </a:prstGeom>
        </p:spPr>
      </p:pic>
      <p:sp>
        <p:nvSpPr>
          <p:cNvPr id="5" name="TextBox 4"/>
          <p:cNvSpPr txBox="1"/>
          <p:nvPr/>
        </p:nvSpPr>
        <p:spPr>
          <a:xfrm>
            <a:off x="152400" y="6056650"/>
            <a:ext cx="11430000" cy="523220"/>
          </a:xfrm>
          <a:prstGeom prst="rect">
            <a:avLst/>
          </a:prstGeom>
          <a:noFill/>
        </p:spPr>
        <p:txBody>
          <a:bodyPr wrap="square" lIns="91440" tIns="45720" rIns="91440" bIns="45720" rtlCol="0">
            <a:spAutoFit/>
          </a:bodyPr>
          <a:lstStyle/>
          <a:p>
            <a:r>
              <a:rPr lang="en-US" sz="2800" dirty="0">
                <a:solidFill>
                  <a:srgbClr val="595959">
                    <a:alpha val="100000"/>
                  </a:srgbClr>
                </a:solidFill>
                <a:latin typeface="Calibri"/>
              </a:rPr>
              <a:t>The emotion histogram indicates the number of posts by their emotion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1676400" y="1"/>
            <a:ext cx="8915400" cy="523220"/>
          </a:xfrm>
          <a:prstGeom prst="rect">
            <a:avLst/>
          </a:prstGeom>
          <a:noFill/>
        </p:spPr>
        <p:txBody>
          <a:bodyPr wrap="square" lIns="91440" tIns="45720" rIns="91440" bIns="45720" rtlCol="0">
            <a:spAutoFit/>
          </a:bodyPr>
          <a:lstStyle/>
          <a:p>
            <a:r>
              <a:rPr lang="en-US" sz="2800" b="1" dirty="0">
                <a:solidFill>
                  <a:srgbClr val="205564">
                    <a:alpha val="100000"/>
                  </a:srgbClr>
                </a:solidFill>
                <a:latin typeface="Cambria"/>
              </a:rPr>
              <a:t>Emotion distribution without uncategorized posts</a:t>
            </a:r>
            <a:r>
              <a:rPr lang="en-US" sz="1000" dirty="0">
                <a:solidFill>
                  <a:srgbClr val="000000">
                    <a:alpha val="100000"/>
                  </a:srgbClr>
                </a:solidFill>
                <a:latin typeface="Calibri"/>
              </a:rPr>
              <a:t> </a:t>
            </a:r>
          </a:p>
        </p:txBody>
      </p:sp>
      <p:cxnSp>
        <p:nvCxnSpPr>
          <p:cNvPr id="2" name="Straight Connector 1"/>
          <p:cNvCxnSpPr/>
          <p:nvPr/>
        </p:nvCxnSpPr>
        <p:spPr>
          <a:xfrm>
            <a:off x="2190750" y="762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Emotion distribution without uncategorized posts" descr="Emotion distribution without uncategorized posts"/>
          <p:cNvPicPr>
            <a:picLocks noChangeAspect="1"/>
          </p:cNvPicPr>
          <p:nvPr/>
        </p:nvPicPr>
        <p:blipFill>
          <a:blip r:embed="rId2"/>
          <a:stretch>
            <a:fillRect/>
          </a:stretch>
        </p:blipFill>
        <p:spPr>
          <a:xfrm>
            <a:off x="1600200" y="718247"/>
            <a:ext cx="7200896" cy="5143497"/>
          </a:xfrm>
          <a:prstGeom prst="rect">
            <a:avLst/>
          </a:prstGeom>
        </p:spPr>
      </p:pic>
      <p:sp>
        <p:nvSpPr>
          <p:cNvPr id="5" name="TextBox 4"/>
          <p:cNvSpPr txBox="1"/>
          <p:nvPr/>
        </p:nvSpPr>
        <p:spPr>
          <a:xfrm>
            <a:off x="180975" y="6142970"/>
            <a:ext cx="11734800" cy="338554"/>
          </a:xfrm>
          <a:prstGeom prst="rect">
            <a:avLst/>
          </a:prstGeom>
          <a:noFill/>
        </p:spPr>
        <p:txBody>
          <a:bodyPr wrap="square" lIns="91440" tIns="45720" rIns="91440" bIns="45720" rtlCol="0">
            <a:spAutoFit/>
          </a:bodyPr>
          <a:lstStyle/>
          <a:p>
            <a:r>
              <a:rPr lang="en-US" sz="1600" dirty="0">
                <a:solidFill>
                  <a:srgbClr val="595959">
                    <a:alpha val="100000"/>
                  </a:srgbClr>
                </a:solidFill>
                <a:latin typeface="Calibri"/>
              </a:rPr>
              <a:t>Graphic summary of the relative sizes of the number of posts classified by emotion after ignoring uncategorized posts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571500" y="0"/>
          <a:ext cx="8572500" cy="6762750"/>
          <a:chOff x="571500" y="0"/>
          <a:chExt cx="8572500" cy="6762750"/>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Emotion word cloud</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Emotion word cloud" descr="Emotion word cloud"/>
          <p:cNvPicPr>
            <a:picLocks noChangeAspect="1"/>
          </p:cNvPicPr>
          <p:nvPr/>
        </p:nvPicPr>
        <p:blipFill>
          <a:blip r:embed="rId2">
            <a:clrChange>
              <a:clrFrom>
                <a:srgbClr val="FFFFFF"/>
              </a:clrFrom>
              <a:clrTo>
                <a:srgbClr val="FFFFFF">
                  <a:alpha val="0"/>
                </a:srgbClr>
              </a:clrTo>
            </a:clrChange>
          </a:blip>
          <a:stretch>
            <a:fillRect/>
          </a:stretch>
        </p:blipFill>
        <p:spPr>
          <a:xfrm>
            <a:off x="1066800" y="217714"/>
            <a:ext cx="9029700" cy="644978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CF5A46-1B18-465F-93D3-36B19F8133AE}"/>
              </a:ext>
            </a:extLst>
          </p:cNvPr>
          <p:cNvSpPr>
            <a:spLocks noGrp="1"/>
          </p:cNvSpPr>
          <p:nvPr>
            <p:ph type="title"/>
          </p:nvPr>
        </p:nvSpPr>
        <p:spPr/>
        <p:txBody>
          <a:bodyPr/>
          <a:lstStyle/>
          <a:p>
            <a:r>
              <a:rPr lang="en-US" dirty="0"/>
              <a:t>Keyword Extraction</a:t>
            </a:r>
          </a:p>
        </p:txBody>
      </p:sp>
      <p:sp>
        <p:nvSpPr>
          <p:cNvPr id="5" name="Content Placeholder 4">
            <a:extLst>
              <a:ext uri="{FF2B5EF4-FFF2-40B4-BE49-F238E27FC236}">
                <a16:creationId xmlns:a16="http://schemas.microsoft.com/office/drawing/2014/main" id="{2ED4CF0B-761C-48E2-9209-F08A4E9E01F7}"/>
              </a:ext>
            </a:extLst>
          </p:cNvPr>
          <p:cNvSpPr>
            <a:spLocks noGrp="1"/>
          </p:cNvSpPr>
          <p:nvPr>
            <p:ph idx="1"/>
          </p:nvPr>
        </p:nvSpPr>
        <p:spPr>
          <a:xfrm>
            <a:off x="76200" y="685800"/>
            <a:ext cx="11709400" cy="5486400"/>
          </a:xfrm>
        </p:spPr>
        <p:txBody>
          <a:bodyPr/>
          <a:lstStyle/>
          <a:p>
            <a:r>
              <a:rPr lang="en-US" sz="3200" b="0" dirty="0">
                <a:solidFill>
                  <a:srgbClr val="2B3E51"/>
                </a:solidFill>
                <a:cs typeface="Times New Roman" panose="02020603050405020304" pitchFamily="18" charset="0"/>
              </a:rPr>
              <a:t>Keyword extraction (also known as keyword detection or </a:t>
            </a:r>
            <a:r>
              <a:rPr lang="en-US" sz="3200" b="0" i="1" dirty="0">
                <a:solidFill>
                  <a:srgbClr val="2B3E51"/>
                </a:solidFill>
                <a:cs typeface="Times New Roman" panose="02020603050405020304" pitchFamily="18" charset="0"/>
              </a:rPr>
              <a:t>keyword analysis</a:t>
            </a:r>
            <a:r>
              <a:rPr lang="en-US" sz="3200" b="0" dirty="0">
                <a:solidFill>
                  <a:srgbClr val="2B3E51"/>
                </a:solidFill>
                <a:cs typeface="Times New Roman" panose="02020603050405020304" pitchFamily="18" charset="0"/>
              </a:rPr>
              <a:t>) is a text analysis technique that automatically extracts </a:t>
            </a:r>
            <a:r>
              <a:rPr lang="en-US" sz="3200" b="0" dirty="0">
                <a:solidFill>
                  <a:srgbClr val="C00000"/>
                </a:solidFill>
                <a:cs typeface="Times New Roman" panose="02020603050405020304" pitchFamily="18" charset="0"/>
              </a:rPr>
              <a:t>the most used and most important words and expressions </a:t>
            </a:r>
            <a:r>
              <a:rPr lang="en-US" sz="3200" b="0" dirty="0">
                <a:solidFill>
                  <a:srgbClr val="2B3E51"/>
                </a:solidFill>
                <a:cs typeface="Times New Roman" panose="02020603050405020304" pitchFamily="18" charset="0"/>
              </a:rPr>
              <a:t>from a text. </a:t>
            </a:r>
          </a:p>
          <a:p>
            <a:r>
              <a:rPr lang="en-US" sz="3200" b="0" dirty="0">
                <a:solidFill>
                  <a:srgbClr val="2B3E51"/>
                </a:solidFill>
                <a:cs typeface="Times New Roman" panose="02020603050405020304" pitchFamily="18" charset="0"/>
              </a:rPr>
              <a:t>It helps summarize the content of texts and </a:t>
            </a:r>
            <a:r>
              <a:rPr lang="en-US" sz="3200" dirty="0">
                <a:solidFill>
                  <a:srgbClr val="2B3E51"/>
                </a:solidFill>
                <a:cs typeface="Times New Roman" panose="02020603050405020304" pitchFamily="18" charset="0"/>
              </a:rPr>
              <a:t>recognize the main topics discussed</a:t>
            </a:r>
            <a:r>
              <a:rPr lang="en-US" sz="3200" b="0" dirty="0">
                <a:solidFill>
                  <a:srgbClr val="2B3E51"/>
                </a:solidFill>
                <a:cs typeface="Times New Roman" panose="02020603050405020304" pitchFamily="18" charset="0"/>
              </a:rPr>
              <a:t>.</a:t>
            </a:r>
          </a:p>
          <a:p>
            <a:r>
              <a:rPr lang="en-US" sz="3200" b="0" dirty="0">
                <a:solidFill>
                  <a:srgbClr val="2B3E51"/>
                </a:solidFill>
                <a:effectLst/>
                <a:ea typeface="Times New Roman" panose="02020603050405020304" pitchFamily="18" charset="0"/>
                <a:cs typeface="Times New Roman" panose="02020603050405020304" pitchFamily="18" charset="0"/>
              </a:rPr>
              <a:t>You can perform keyword extraction on </a:t>
            </a:r>
            <a:r>
              <a:rPr lang="en-US" sz="3200" i="1" dirty="0">
                <a:solidFill>
                  <a:srgbClr val="FF0000"/>
                </a:solidFill>
                <a:effectLst/>
                <a:ea typeface="Times New Roman" panose="02020603050405020304" pitchFamily="18" charset="0"/>
                <a:cs typeface="Times New Roman" panose="02020603050405020304" pitchFamily="18" charset="0"/>
              </a:rPr>
              <a:t>social media posts, customer reviews, surveys, or customer support tickets </a:t>
            </a:r>
            <a:r>
              <a:rPr lang="en-US" sz="3200" dirty="0">
                <a:solidFill>
                  <a:srgbClr val="2B3E51"/>
                </a:solidFill>
                <a:effectLst/>
                <a:ea typeface="Times New Roman" panose="02020603050405020304" pitchFamily="18" charset="0"/>
                <a:cs typeface="Times New Roman" panose="02020603050405020304" pitchFamily="18" charset="0"/>
              </a:rPr>
              <a:t>in real-time</a:t>
            </a:r>
            <a:r>
              <a:rPr lang="en-US" sz="3200" b="0" dirty="0">
                <a:solidFill>
                  <a:srgbClr val="2B3E51"/>
                </a:solidFill>
                <a:effectLst/>
                <a:ea typeface="Times New Roman" panose="02020603050405020304" pitchFamily="18" charset="0"/>
                <a:cs typeface="Times New Roman" panose="02020603050405020304" pitchFamily="18" charset="0"/>
              </a:rPr>
              <a:t>, and get insights about what’s being said about your product as they happen and follow them </a:t>
            </a:r>
            <a:r>
              <a:rPr lang="en-US" sz="3200" dirty="0">
                <a:solidFill>
                  <a:srgbClr val="2B3E51"/>
                </a:solidFill>
                <a:effectLst/>
                <a:ea typeface="Times New Roman" panose="02020603050405020304" pitchFamily="18" charset="0"/>
                <a:cs typeface="Times New Roman" panose="02020603050405020304" pitchFamily="18" charset="0"/>
              </a:rPr>
              <a:t>over time</a:t>
            </a:r>
            <a:r>
              <a:rPr lang="en-US" sz="3200" b="0" dirty="0">
                <a:solidFill>
                  <a:srgbClr val="2B3E51"/>
                </a:solidFill>
                <a:effectLst/>
                <a:ea typeface="Times New Roman" panose="02020603050405020304" pitchFamily="18" charset="0"/>
                <a:cs typeface="Times New Roman" panose="02020603050405020304" pitchFamily="18" charset="0"/>
              </a:rPr>
              <a:t>.</a:t>
            </a:r>
            <a:endParaRPr lang="en-US" sz="3200" b="0" dirty="0">
              <a:effectLst/>
              <a:ea typeface="DengXian" panose="02010600030101010101" pitchFamily="2" charset="-122"/>
              <a:cs typeface="Times New Roman" panose="02020603050405020304" pitchFamily="18" charset="0"/>
            </a:endParaRPr>
          </a:p>
          <a:p>
            <a:endParaRPr lang="en-US" dirty="0"/>
          </a:p>
        </p:txBody>
      </p:sp>
      <p:sp>
        <p:nvSpPr>
          <p:cNvPr id="7" name="TextBox 6">
            <a:extLst>
              <a:ext uri="{FF2B5EF4-FFF2-40B4-BE49-F238E27FC236}">
                <a16:creationId xmlns:a16="http://schemas.microsoft.com/office/drawing/2014/main" id="{303AC308-2EC3-4C7B-A2CC-1D291E9A35DC}"/>
              </a:ext>
            </a:extLst>
          </p:cNvPr>
          <p:cNvSpPr txBox="1"/>
          <p:nvPr/>
        </p:nvSpPr>
        <p:spPr>
          <a:xfrm>
            <a:off x="1066800" y="6019800"/>
            <a:ext cx="6125882" cy="369332"/>
          </a:xfrm>
          <a:prstGeom prst="rect">
            <a:avLst/>
          </a:prstGeom>
          <a:noFill/>
        </p:spPr>
        <p:txBody>
          <a:bodyPr wrap="square">
            <a:spAutoFit/>
          </a:bodyPr>
          <a:lstStyle/>
          <a:p>
            <a:r>
              <a:rPr lang="en-US" dirty="0">
                <a:hlinkClick r:id="rId2"/>
              </a:rPr>
              <a:t>https://monkeylearn.com/keyword-extraction/</a:t>
            </a:r>
            <a:r>
              <a:rPr lang="en-US" dirty="0"/>
              <a:t> </a:t>
            </a:r>
          </a:p>
        </p:txBody>
      </p:sp>
    </p:spTree>
    <p:extLst>
      <p:ext uri="{BB962C8B-B14F-4D97-AF65-F5344CB8AC3E}">
        <p14:creationId xmlns:p14="http://schemas.microsoft.com/office/powerpoint/2010/main" val="1737168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4CA2D-05CA-4820-A5EC-050DF75A86C4}"/>
              </a:ext>
            </a:extLst>
          </p:cNvPr>
          <p:cNvSpPr>
            <a:spLocks noGrp="1"/>
          </p:cNvSpPr>
          <p:nvPr>
            <p:ph type="title"/>
          </p:nvPr>
        </p:nvSpPr>
        <p:spPr/>
        <p:txBody>
          <a:bodyPr/>
          <a:lstStyle/>
          <a:p>
            <a:r>
              <a:rPr lang="en-US" b="0" i="0" dirty="0">
                <a:solidFill>
                  <a:srgbClr val="2B3E51"/>
                </a:solidFill>
                <a:effectLst/>
                <a:latin typeface="Open Sans" panose="020B0606030504020204" pitchFamily="34" charset="0"/>
              </a:rPr>
              <a:t>Common Use Cases and Applications</a:t>
            </a:r>
            <a:endParaRPr lang="en-US" dirty="0"/>
          </a:p>
        </p:txBody>
      </p:sp>
      <p:sp>
        <p:nvSpPr>
          <p:cNvPr id="3" name="Content Placeholder 2">
            <a:extLst>
              <a:ext uri="{FF2B5EF4-FFF2-40B4-BE49-F238E27FC236}">
                <a16:creationId xmlns:a16="http://schemas.microsoft.com/office/drawing/2014/main" id="{50341DBA-125B-415C-B633-3767EA6F598D}"/>
              </a:ext>
            </a:extLst>
          </p:cNvPr>
          <p:cNvSpPr>
            <a:spLocks noGrp="1"/>
          </p:cNvSpPr>
          <p:nvPr>
            <p:ph idx="1"/>
          </p:nvPr>
        </p:nvSpPr>
        <p:spPr/>
        <p:txBody>
          <a:bodyPr/>
          <a:lstStyle/>
          <a:p>
            <a:pPr marL="573088" indent="-573088" algn="l">
              <a:buFont typeface="+mj-lt"/>
              <a:buAutoNum type="arabicPeriod"/>
            </a:pPr>
            <a:r>
              <a:rPr lang="en-US" sz="3200" b="0" i="0" u="none" strike="noStrike" dirty="0">
                <a:solidFill>
                  <a:srgbClr val="008BFF"/>
                </a:solidFill>
                <a:effectLst/>
                <a:latin typeface="Open Sans" panose="020B0606030504020204" pitchFamily="34" charset="0"/>
                <a:hlinkClick r:id="rId2"/>
              </a:rPr>
              <a:t>Social media monitoring</a:t>
            </a:r>
            <a:endParaRPr lang="en-US" sz="3200" b="0" i="0" dirty="0">
              <a:solidFill>
                <a:srgbClr val="2B3E51"/>
              </a:solidFill>
              <a:effectLst/>
              <a:latin typeface="Open Sans" panose="020B0606030504020204" pitchFamily="34" charset="0"/>
            </a:endParaRPr>
          </a:p>
          <a:p>
            <a:pPr marL="573088" indent="-573088" algn="l">
              <a:buFont typeface="+mj-lt"/>
              <a:buAutoNum type="arabicPeriod"/>
            </a:pPr>
            <a:r>
              <a:rPr lang="en-US" sz="3200" b="0" i="0" u="none" strike="noStrike" dirty="0">
                <a:solidFill>
                  <a:srgbClr val="008BFF"/>
                </a:solidFill>
                <a:effectLst/>
                <a:latin typeface="Open Sans" panose="020B0606030504020204" pitchFamily="34" charset="0"/>
                <a:hlinkClick r:id="rId3"/>
              </a:rPr>
              <a:t>Brand monitoring</a:t>
            </a:r>
            <a:endParaRPr lang="en-US" sz="3200" b="0" i="0" dirty="0">
              <a:solidFill>
                <a:srgbClr val="2B3E51"/>
              </a:solidFill>
              <a:effectLst/>
              <a:latin typeface="Open Sans" panose="020B0606030504020204" pitchFamily="34" charset="0"/>
            </a:endParaRPr>
          </a:p>
          <a:p>
            <a:pPr marL="573088" indent="-573088" algn="l">
              <a:buFont typeface="+mj-lt"/>
              <a:buAutoNum type="arabicPeriod"/>
            </a:pPr>
            <a:r>
              <a:rPr lang="en-US" sz="3200" b="0" i="0" u="none" strike="noStrike" dirty="0">
                <a:solidFill>
                  <a:srgbClr val="008BFF"/>
                </a:solidFill>
                <a:effectLst/>
                <a:latin typeface="Open Sans" panose="020B0606030504020204" pitchFamily="34" charset="0"/>
                <a:hlinkClick r:id="rId4"/>
              </a:rPr>
              <a:t>Customer service</a:t>
            </a:r>
            <a:endParaRPr lang="en-US" sz="3200" b="0" i="0" dirty="0">
              <a:solidFill>
                <a:srgbClr val="2B3E51"/>
              </a:solidFill>
              <a:effectLst/>
              <a:latin typeface="Open Sans" panose="020B0606030504020204" pitchFamily="34" charset="0"/>
            </a:endParaRPr>
          </a:p>
          <a:p>
            <a:pPr marL="573088" indent="-573088" algn="l">
              <a:buFont typeface="+mj-lt"/>
              <a:buAutoNum type="arabicPeriod"/>
            </a:pPr>
            <a:r>
              <a:rPr lang="en-US" sz="3200" b="0" i="0" u="none" strike="noStrike" dirty="0">
                <a:solidFill>
                  <a:srgbClr val="008BFF"/>
                </a:solidFill>
                <a:effectLst/>
                <a:latin typeface="Open Sans" panose="020B0606030504020204" pitchFamily="34" charset="0"/>
                <a:hlinkClick r:id="rId5"/>
              </a:rPr>
              <a:t>Customer feedback</a:t>
            </a:r>
            <a:endParaRPr lang="en-US" sz="3200" b="0" i="0" dirty="0">
              <a:solidFill>
                <a:srgbClr val="2B3E51"/>
              </a:solidFill>
              <a:effectLst/>
              <a:latin typeface="Open Sans" panose="020B0606030504020204" pitchFamily="34" charset="0"/>
            </a:endParaRPr>
          </a:p>
          <a:p>
            <a:pPr marL="573088" indent="-573088" algn="l">
              <a:buFont typeface="+mj-lt"/>
              <a:buAutoNum type="arabicPeriod"/>
            </a:pPr>
            <a:r>
              <a:rPr lang="en-US" sz="3200" b="0" i="0" u="none" strike="noStrike" dirty="0">
                <a:solidFill>
                  <a:srgbClr val="008BFF"/>
                </a:solidFill>
                <a:effectLst/>
                <a:latin typeface="Open Sans" panose="020B0606030504020204" pitchFamily="34" charset="0"/>
                <a:hlinkClick r:id="rId6"/>
              </a:rPr>
              <a:t>Business intelligence</a:t>
            </a:r>
            <a:endParaRPr lang="en-US" sz="3200" b="0" i="0" dirty="0">
              <a:solidFill>
                <a:srgbClr val="2B3E51"/>
              </a:solidFill>
              <a:effectLst/>
              <a:latin typeface="Open Sans" panose="020B0606030504020204" pitchFamily="34" charset="0"/>
            </a:endParaRPr>
          </a:p>
          <a:p>
            <a:pPr marL="573088" indent="-573088" algn="l">
              <a:buFont typeface="+mj-lt"/>
              <a:buAutoNum type="arabicPeriod"/>
            </a:pPr>
            <a:r>
              <a:rPr lang="en-US" sz="3200" b="0" i="0" u="none" strike="noStrike" dirty="0">
                <a:solidFill>
                  <a:srgbClr val="008BFF"/>
                </a:solidFill>
                <a:effectLst/>
                <a:latin typeface="Open Sans" panose="020B0606030504020204" pitchFamily="34" charset="0"/>
                <a:hlinkClick r:id="rId7"/>
              </a:rPr>
              <a:t>Search engine optimization (SEO)</a:t>
            </a:r>
            <a:endParaRPr lang="en-US" sz="3200" b="0" i="0" dirty="0">
              <a:solidFill>
                <a:srgbClr val="2B3E51"/>
              </a:solidFill>
              <a:effectLst/>
              <a:latin typeface="Open Sans" panose="020B0606030504020204" pitchFamily="34" charset="0"/>
            </a:endParaRPr>
          </a:p>
          <a:p>
            <a:pPr marL="573088" indent="-573088" algn="l">
              <a:buFont typeface="+mj-lt"/>
              <a:buAutoNum type="arabicPeriod"/>
            </a:pPr>
            <a:r>
              <a:rPr lang="en-US" sz="3200" b="0" i="0" u="none" strike="noStrike" dirty="0">
                <a:solidFill>
                  <a:srgbClr val="008BFF"/>
                </a:solidFill>
                <a:effectLst/>
                <a:latin typeface="Open Sans" panose="020B0606030504020204" pitchFamily="34" charset="0"/>
                <a:hlinkClick r:id="rId8"/>
              </a:rPr>
              <a:t>Product analytics</a:t>
            </a:r>
            <a:endParaRPr lang="en-US" sz="3200" b="0" i="0" dirty="0">
              <a:solidFill>
                <a:srgbClr val="2B3E51"/>
              </a:solidFill>
              <a:effectLst/>
              <a:latin typeface="Open Sans" panose="020B0606030504020204" pitchFamily="34" charset="0"/>
            </a:endParaRPr>
          </a:p>
          <a:p>
            <a:pPr marL="573088" indent="-573088" algn="l">
              <a:buFont typeface="+mj-lt"/>
              <a:buAutoNum type="arabicPeriod"/>
            </a:pPr>
            <a:r>
              <a:rPr lang="en-US" sz="3200" b="0" i="0" u="none" strike="noStrike" dirty="0">
                <a:solidFill>
                  <a:srgbClr val="008BFF"/>
                </a:solidFill>
                <a:effectLst/>
                <a:latin typeface="Open Sans" panose="020B0606030504020204" pitchFamily="34" charset="0"/>
                <a:hlinkClick r:id="rId9"/>
              </a:rPr>
              <a:t>Knowledge management</a:t>
            </a:r>
            <a:endParaRPr lang="en-US" sz="3200" b="0" i="0" dirty="0">
              <a:solidFill>
                <a:srgbClr val="2B3E51"/>
              </a:solidFill>
              <a:effectLst/>
              <a:latin typeface="Open Sans" panose="020B0606030504020204" pitchFamily="34" charset="0"/>
            </a:endParaRPr>
          </a:p>
          <a:p>
            <a:pPr marL="0" indent="0">
              <a:buNone/>
            </a:pPr>
            <a:endParaRPr lang="en-US" dirty="0"/>
          </a:p>
        </p:txBody>
      </p:sp>
    </p:spTree>
    <p:extLst>
      <p:ext uri="{BB962C8B-B14F-4D97-AF65-F5344CB8AC3E}">
        <p14:creationId xmlns:p14="http://schemas.microsoft.com/office/powerpoint/2010/main" val="174697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4614B-0D79-4281-8E10-2679D09FB2BF}"/>
              </a:ext>
            </a:extLst>
          </p:cNvPr>
          <p:cNvSpPr>
            <a:spLocks noGrp="1"/>
          </p:cNvSpPr>
          <p:nvPr>
            <p:ph type="title"/>
          </p:nvPr>
        </p:nvSpPr>
        <p:spPr/>
        <p:txBody>
          <a:bodyPr/>
          <a:lstStyle/>
          <a:p>
            <a:r>
              <a:rPr lang="en-US" dirty="0"/>
              <a:t>Keyword Analysis </a:t>
            </a:r>
          </a:p>
        </p:txBody>
      </p:sp>
      <p:sp>
        <p:nvSpPr>
          <p:cNvPr id="3" name="Content Placeholder 2">
            <a:extLst>
              <a:ext uri="{FF2B5EF4-FFF2-40B4-BE49-F238E27FC236}">
                <a16:creationId xmlns:a16="http://schemas.microsoft.com/office/drawing/2014/main" id="{FFA68314-AD84-427B-A9F8-A205DEED8645}"/>
              </a:ext>
            </a:extLst>
          </p:cNvPr>
          <p:cNvSpPr>
            <a:spLocks noGrp="1"/>
          </p:cNvSpPr>
          <p:nvPr>
            <p:ph idx="1"/>
          </p:nvPr>
        </p:nvSpPr>
        <p:spPr/>
        <p:txBody>
          <a:bodyPr/>
          <a:lstStyle/>
          <a:p>
            <a:r>
              <a:rPr lang="en-US" sz="3600" dirty="0">
                <a:solidFill>
                  <a:srgbClr val="2B3E51"/>
                </a:solidFill>
                <a:effectLst/>
                <a:latin typeface="Arial" panose="020B0604020202020204" pitchFamily="34" charset="0"/>
                <a:ea typeface="Times New Roman" panose="02020603050405020304" pitchFamily="18" charset="0"/>
                <a:cs typeface="Times New Roman" panose="02020603050405020304" pitchFamily="18" charset="0"/>
              </a:rPr>
              <a:t>Statistical Approaches</a:t>
            </a:r>
          </a:p>
          <a:p>
            <a:pPr lvl="1"/>
            <a:r>
              <a:rPr lang="en-US" sz="2800" dirty="0">
                <a:solidFill>
                  <a:srgbClr val="2B3E51"/>
                </a:solidFill>
                <a:effectLst/>
                <a:latin typeface="Arial" panose="020B0604020202020204" pitchFamily="34" charset="0"/>
                <a:ea typeface="Times New Roman" panose="02020603050405020304" pitchFamily="18" charset="0"/>
                <a:cs typeface="Times New Roman" panose="02020603050405020304" pitchFamily="18" charset="0"/>
              </a:rPr>
              <a:t>Word Frequency</a:t>
            </a:r>
          </a:p>
          <a:p>
            <a:pPr lvl="1"/>
            <a:r>
              <a:rPr lang="en-US" sz="2800" dirty="0">
                <a:solidFill>
                  <a:srgbClr val="2B3E51"/>
                </a:solidFill>
                <a:effectLst/>
                <a:latin typeface="Arial" panose="020B0604020202020204" pitchFamily="34" charset="0"/>
                <a:ea typeface="Times New Roman" panose="02020603050405020304" pitchFamily="18" charset="0"/>
                <a:cs typeface="Times New Roman" panose="02020603050405020304" pitchFamily="18" charset="0"/>
              </a:rPr>
              <a:t>Word Collocations and Co-occurrences</a:t>
            </a:r>
          </a:p>
          <a:p>
            <a:pPr lvl="1"/>
            <a:r>
              <a:rPr lang="en-US" sz="2800" dirty="0">
                <a:solidFill>
                  <a:srgbClr val="2B3E51"/>
                </a:solidFill>
                <a:effectLst/>
                <a:latin typeface="Arial" panose="020B0604020202020204" pitchFamily="34" charset="0"/>
                <a:ea typeface="Times New Roman" panose="02020603050405020304" pitchFamily="18" charset="0"/>
                <a:cs typeface="Times New Roman" panose="02020603050405020304" pitchFamily="18" charset="0"/>
              </a:rPr>
              <a:t>RAKE</a:t>
            </a:r>
            <a:endParaRPr lang="en-US" sz="3600" dirty="0">
              <a:solidFill>
                <a:srgbClr val="2B3E51"/>
              </a:solidFill>
              <a:latin typeface="Arial" panose="020B0604020202020204" pitchFamily="34" charset="0"/>
              <a:ea typeface="DengXian" panose="02010600030101010101" pitchFamily="2" charset="-122"/>
              <a:cs typeface="Times New Roman" panose="02020603050405020304" pitchFamily="18" charset="0"/>
            </a:endParaRPr>
          </a:p>
          <a:p>
            <a:r>
              <a:rPr lang="en-US" sz="3600" dirty="0">
                <a:solidFill>
                  <a:srgbClr val="2B3E51"/>
                </a:solidFill>
                <a:effectLst/>
                <a:latin typeface="Arial" panose="020B0604020202020204" pitchFamily="34" charset="0"/>
                <a:ea typeface="Times New Roman" panose="02020603050405020304" pitchFamily="18" charset="0"/>
                <a:cs typeface="Times New Roman" panose="02020603050405020304" pitchFamily="18" charset="0"/>
              </a:rPr>
              <a:t>Linguistic Approaches</a:t>
            </a:r>
            <a:endParaRPr lang="en-US" sz="3600" dirty="0">
              <a:solidFill>
                <a:srgbClr val="2B3E51"/>
              </a:solidFill>
              <a:effectLst/>
              <a:latin typeface="Arial" panose="020B0604020202020204" pitchFamily="34" charset="0"/>
              <a:ea typeface="DengXian" panose="02010600030101010101" pitchFamily="2" charset="-122"/>
              <a:cs typeface="Times New Roman" panose="02020603050405020304" pitchFamily="18" charset="0"/>
            </a:endParaRPr>
          </a:p>
          <a:p>
            <a:r>
              <a:rPr lang="en-US" sz="3600" dirty="0">
                <a:solidFill>
                  <a:srgbClr val="2B3E51"/>
                </a:solidFill>
                <a:effectLst/>
                <a:latin typeface="Arial" panose="020B0604020202020204" pitchFamily="34" charset="0"/>
                <a:ea typeface="Times New Roman" panose="02020603050405020304" pitchFamily="18" charset="0"/>
                <a:cs typeface="Times New Roman" panose="02020603050405020304" pitchFamily="18" charset="0"/>
              </a:rPr>
              <a:t>Graph-based Approaches</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Tree>
    <p:extLst>
      <p:ext uri="{BB962C8B-B14F-4D97-AF65-F5344CB8AC3E}">
        <p14:creationId xmlns:p14="http://schemas.microsoft.com/office/powerpoint/2010/main" val="3451408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AF09-9FAC-4E02-A7BB-86F38FCBB166}"/>
              </a:ext>
            </a:extLst>
          </p:cNvPr>
          <p:cNvSpPr>
            <a:spLocks noGrp="1"/>
          </p:cNvSpPr>
          <p:nvPr>
            <p:ph type="title"/>
          </p:nvPr>
        </p:nvSpPr>
        <p:spPr/>
        <p:txBody>
          <a:bodyPr/>
          <a:lstStyle/>
          <a:p>
            <a:r>
              <a:rPr lang="en-US" sz="3200" dirty="0"/>
              <a:t>RAKE (Rapid Automatic Keyword Extraction)</a:t>
            </a:r>
          </a:p>
        </p:txBody>
      </p:sp>
      <p:sp>
        <p:nvSpPr>
          <p:cNvPr id="3" name="Content Placeholder 2">
            <a:extLst>
              <a:ext uri="{FF2B5EF4-FFF2-40B4-BE49-F238E27FC236}">
                <a16:creationId xmlns:a16="http://schemas.microsoft.com/office/drawing/2014/main" id="{50194F0E-5F8B-4E99-BFAC-2EE3B2139F99}"/>
              </a:ext>
            </a:extLst>
          </p:cNvPr>
          <p:cNvSpPr>
            <a:spLocks noGrp="1"/>
          </p:cNvSpPr>
          <p:nvPr>
            <p:ph idx="1"/>
          </p:nvPr>
        </p:nvSpPr>
        <p:spPr>
          <a:xfrm>
            <a:off x="76200" y="685800"/>
            <a:ext cx="12115800" cy="5943600"/>
          </a:xfrm>
        </p:spPr>
        <p:txBody>
          <a:bodyPr/>
          <a:lstStyle/>
          <a:p>
            <a:r>
              <a:rPr lang="en-US" sz="2800" b="0" dirty="0"/>
              <a:t>RAKE is based on the observation that keywords (a set of contiguous words) rarely contain punctuation or stop words.</a:t>
            </a:r>
          </a:p>
          <a:p>
            <a:r>
              <a:rPr lang="en-US" sz="2800" b="0" dirty="0"/>
              <a:t>A candidate keyword is </a:t>
            </a:r>
            <a:r>
              <a:rPr lang="en-US" sz="2800" dirty="0"/>
              <a:t>any set of contiguous words </a:t>
            </a:r>
            <a:r>
              <a:rPr lang="en-US" sz="2800" b="0" dirty="0"/>
              <a:t>(i.e., 2-gram or bigram for two contiguous words, 3-gram or trigram for three contiguous words, and more generally n-gram) that doesn’t contain phrase delimiters or stop words, i.e., </a:t>
            </a:r>
            <a:r>
              <a:rPr lang="en-US" sz="2800" dirty="0"/>
              <a:t>candidate keywords are content-bearing words</a:t>
            </a:r>
            <a:r>
              <a:rPr lang="en-US" sz="2800" b="0" dirty="0"/>
              <a:t>. </a:t>
            </a:r>
          </a:p>
          <a:p>
            <a:r>
              <a:rPr lang="en-US" sz="2800" b="0" dirty="0"/>
              <a:t>Example bigrams are “customer service,” “merry </a:t>
            </a:r>
            <a:r>
              <a:rPr lang="en-US" sz="2800" b="0" dirty="0" err="1"/>
              <a:t>christmas</a:t>
            </a:r>
            <a:r>
              <a:rPr lang="en-US" sz="2800" b="0" dirty="0"/>
              <a:t>,” and “thank you.” Example trigrams are “new </a:t>
            </a:r>
            <a:r>
              <a:rPr lang="en-US" sz="2800" b="0" dirty="0" err="1"/>
              <a:t>york</a:t>
            </a:r>
            <a:r>
              <a:rPr lang="en-US" sz="2800" b="0" dirty="0"/>
              <a:t> times,” “miles per hour,” and “my credit card.”</a:t>
            </a:r>
          </a:p>
          <a:p>
            <a:pPr algn="l"/>
            <a:r>
              <a:rPr lang="en-US" sz="2800" b="0" i="0" u="none" strike="noStrike" baseline="0" dirty="0"/>
              <a:t>In </a:t>
            </a:r>
            <a:r>
              <a:rPr lang="en-US" sz="2800" b="0" i="0" u="none" strike="noStrike" baseline="0" dirty="0" err="1"/>
              <a:t>Enginius</a:t>
            </a:r>
            <a:r>
              <a:rPr lang="en-US" sz="2800" b="0" i="0" u="none" strike="noStrike" baseline="0" dirty="0"/>
              <a:t>, we set the minimum frequency for words to be included in the rank-ordered list to be at </a:t>
            </a:r>
            <a:r>
              <a:rPr lang="en-US" sz="2800" b="0" i="1" u="none" strike="noStrike" baseline="0" dirty="0"/>
              <a:t>0.01% of the total word count</a:t>
            </a:r>
            <a:r>
              <a:rPr lang="en-US" sz="2800" b="0" i="0" u="none" strike="noStrike" baseline="0" dirty="0"/>
              <a:t>, and we list up to 20 keywords that contain </a:t>
            </a:r>
            <a:r>
              <a:rPr lang="en-US" sz="2800" b="0" i="1" u="none" strike="noStrike" baseline="0" dirty="0"/>
              <a:t>at most four contiguous words each </a:t>
            </a:r>
            <a:r>
              <a:rPr lang="en-US" sz="2800" b="0" i="0" u="none" strike="noStrike" baseline="0" dirty="0"/>
              <a:t>(4-gram words).</a:t>
            </a:r>
            <a:endParaRPr lang="en-US" sz="3200" dirty="0"/>
          </a:p>
        </p:txBody>
      </p:sp>
    </p:spTree>
    <p:extLst>
      <p:ext uri="{BB962C8B-B14F-4D97-AF65-F5344CB8AC3E}">
        <p14:creationId xmlns:p14="http://schemas.microsoft.com/office/powerpoint/2010/main" val="2831400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D3301-CD59-4FEF-975F-6BD38FB0FE9C}"/>
              </a:ext>
            </a:extLst>
          </p:cNvPr>
          <p:cNvSpPr>
            <a:spLocks noGrp="1"/>
          </p:cNvSpPr>
          <p:nvPr>
            <p:ph type="title"/>
          </p:nvPr>
        </p:nvSpPr>
        <p:spPr/>
        <p:txBody>
          <a:bodyPr/>
          <a:lstStyle/>
          <a:p>
            <a:r>
              <a:rPr lang="en-US" dirty="0"/>
              <a:t>RAKE Example</a:t>
            </a:r>
          </a:p>
        </p:txBody>
      </p:sp>
      <p:sp>
        <p:nvSpPr>
          <p:cNvPr id="3" name="Content Placeholder 2">
            <a:extLst>
              <a:ext uri="{FF2B5EF4-FFF2-40B4-BE49-F238E27FC236}">
                <a16:creationId xmlns:a16="http://schemas.microsoft.com/office/drawing/2014/main" id="{D852F3B3-3E4A-4C4B-A628-19BD593FBB98}"/>
              </a:ext>
            </a:extLst>
          </p:cNvPr>
          <p:cNvSpPr>
            <a:spLocks noGrp="1"/>
          </p:cNvSpPr>
          <p:nvPr>
            <p:ph idx="1"/>
          </p:nvPr>
        </p:nvSpPr>
        <p:spPr>
          <a:xfrm>
            <a:off x="152400" y="610347"/>
            <a:ext cx="11988800" cy="5486400"/>
          </a:xfrm>
        </p:spPr>
        <p:txBody>
          <a:bodyPr/>
          <a:lstStyle/>
          <a:p>
            <a:pPr marL="0" marR="0">
              <a:lnSpc>
                <a:spcPct val="107000"/>
              </a:lnSpc>
              <a:spcBef>
                <a:spcPts val="0"/>
              </a:spcBef>
              <a:spcAft>
                <a:spcPts val="800"/>
              </a:spcAft>
            </a:pP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Sample text </a:t>
            </a:r>
          </a:p>
          <a:p>
            <a:pPr marL="0" marR="0" indent="0">
              <a:lnSpc>
                <a:spcPct val="107000"/>
              </a:lnSpc>
              <a:spcBef>
                <a:spcPts val="0"/>
              </a:spcBef>
              <a:spcAft>
                <a:spcPts val="800"/>
              </a:spcAft>
              <a:buNone/>
            </a:pPr>
            <a:r>
              <a:rPr lang="en-US" sz="2000" dirty="0">
                <a:solidFill>
                  <a:srgbClr val="C7254E"/>
                </a:solidFill>
                <a:latin typeface="Monaco" panose="020B0509030404040204" pitchFamily="49" charset="0"/>
                <a:cs typeface="Courier New" panose="02070309020205020404" pitchFamily="49" charset="0"/>
              </a:rPr>
              <a:t>Keyword extraction is not that difficult after all. There are many libraries that can help you with keyword extraction. Rapid automatic keyword extraction is one of those.</a:t>
            </a:r>
          </a:p>
          <a:p>
            <a:pPr marL="0" marR="0" indent="0">
              <a:lnSpc>
                <a:spcPct val="107000"/>
              </a:lnSpc>
              <a:spcBef>
                <a:spcPts val="0"/>
              </a:spcBef>
              <a:spcAft>
                <a:spcPts val="800"/>
              </a:spcAft>
              <a:buNone/>
            </a:pPr>
            <a:endPar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Suppose our list of </a:t>
            </a:r>
            <a:r>
              <a:rPr lang="en-US" sz="2000" i="1" dirty="0" err="1">
                <a:solidFill>
                  <a:srgbClr val="0070C0"/>
                </a:solidFill>
                <a:effectLst/>
                <a:latin typeface="Open Sans" panose="020B0606030504020204" pitchFamily="34" charset="0"/>
                <a:ea typeface="Times New Roman" panose="02020603050405020304" pitchFamily="18" charset="0"/>
                <a:cs typeface="Times New Roman" panose="02020603050405020304" pitchFamily="18" charset="0"/>
              </a:rPr>
              <a:t>stopwords</a:t>
            </a:r>
            <a:r>
              <a:rPr lang="en-US" sz="2000" i="1" dirty="0">
                <a:solidFill>
                  <a:srgbClr val="0070C0"/>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and phrase delimiters look like these:</a:t>
            </a:r>
            <a:endParaRPr lang="en-US" sz="2000" dirty="0">
              <a:effectLst/>
              <a:latin typeface="Calibri" panose="020F0502020204030204" pitchFamily="34" charset="0"/>
              <a:ea typeface="DengXian" panose="02010600030101010101" pitchFamily="2" charset="-122"/>
              <a:cs typeface="Times New Roman" panose="02020603050405020304" pitchFamily="18" charset="0"/>
            </a:endParaRPr>
          </a:p>
          <a:p>
            <a:pPr marL="0" marR="0" indent="0">
              <a:lnSpc>
                <a:spcPct val="107000"/>
              </a:lnSpc>
              <a:spcBef>
                <a:spcPts val="0"/>
              </a:spcBef>
              <a:spcAft>
                <a:spcPts val="800"/>
              </a:spcAft>
              <a:buNone/>
            </a:pPr>
            <a:r>
              <a:rPr lang="en-US" sz="2000" i="1" dirty="0" err="1">
                <a:solidFill>
                  <a:schemeClr val="accent1">
                    <a:lumMod val="75000"/>
                  </a:schemeClr>
                </a:solidFill>
                <a:latin typeface="Open Sans" panose="020B0606030504020204" pitchFamily="34" charset="0"/>
                <a:cs typeface="Times New Roman" panose="02020603050405020304" pitchFamily="18" charset="0"/>
              </a:rPr>
              <a:t>stopwords</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is</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not</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that</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there</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are</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can</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you</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with</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of</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those</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after</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all</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one</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delimiters =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a:t>
            </a:r>
            <a:endParaRPr lang="en-US" sz="20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Then, our list of 8 content words, will look like this:</a:t>
            </a:r>
            <a:endParaRPr lang="en-US" sz="2000" dirty="0">
              <a:effectLst/>
              <a:latin typeface="Calibri" panose="020F0502020204030204" pitchFamily="34" charset="0"/>
              <a:ea typeface="DengXian" panose="02010600030101010101" pitchFamily="2" charset="-122"/>
              <a:cs typeface="Times New Roman" panose="02020603050405020304" pitchFamily="18" charset="0"/>
            </a:endParaRPr>
          </a:p>
          <a:p>
            <a:pPr marL="0" marR="0" indent="0">
              <a:lnSpc>
                <a:spcPct val="107000"/>
              </a:lnSpc>
              <a:spcBef>
                <a:spcPts val="0"/>
              </a:spcBef>
              <a:spcAft>
                <a:spcPts val="800"/>
              </a:spcAft>
              <a:buNone/>
            </a:pPr>
            <a:r>
              <a:rPr lang="en-US" sz="2000" i="1" dirty="0" err="1">
                <a:solidFill>
                  <a:schemeClr val="accent1">
                    <a:lumMod val="75000"/>
                  </a:schemeClr>
                </a:solidFill>
                <a:latin typeface="Open Sans" panose="020B0606030504020204" pitchFamily="34" charset="0"/>
                <a:cs typeface="Times New Roman" panose="02020603050405020304" pitchFamily="18" charset="0"/>
              </a:rPr>
              <a:t>content_words</a:t>
            </a:r>
            <a:r>
              <a:rPr lang="en-US" sz="2000" i="1" dirty="0">
                <a:solidFill>
                  <a:schemeClr val="accent1">
                    <a:lumMod val="75000"/>
                  </a:schemeClr>
                </a:solidFill>
                <a:latin typeface="Open Sans" panose="020B0606030504020204" pitchFamily="34" charset="0"/>
                <a:cs typeface="Times New Roman" panose="02020603050405020304" pitchFamily="18" charset="0"/>
              </a:rPr>
              <a:t> </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keyword</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extraction</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difficult</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many</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libraries</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help</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rapid</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automatic</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a:t>
            </a:r>
            <a:endParaRPr lang="en-US" sz="20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Then, the algorithm splits the text at phrase delimiters and </a:t>
            </a:r>
            <a:r>
              <a:rPr lang="en-US" sz="2000" dirty="0" err="1">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stopwords</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to create candidate expressions. So, the candidate </a:t>
            </a:r>
            <a:r>
              <a:rPr lang="en-US" sz="2000" i="1" dirty="0">
                <a:solidFill>
                  <a:schemeClr val="accent1">
                    <a:lumMod val="75000"/>
                  </a:schemeClr>
                </a:solidFill>
                <a:effectLst/>
                <a:latin typeface="Open Sans" panose="020B0606030504020204" pitchFamily="34" charset="0"/>
                <a:ea typeface="Times New Roman" panose="02020603050405020304" pitchFamily="18" charset="0"/>
                <a:cs typeface="Times New Roman" panose="02020603050405020304" pitchFamily="18" charset="0"/>
              </a:rPr>
              <a:t>key phrases </a:t>
            </a:r>
            <a:r>
              <a:rPr lang="en-US" sz="20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would be the following:</a:t>
            </a:r>
            <a:endParaRPr lang="en-US" sz="2000" dirty="0">
              <a:effectLst/>
              <a:latin typeface="Calibri" panose="020F0502020204030204" pitchFamily="34" charset="0"/>
              <a:ea typeface="DengXian" panose="02010600030101010101" pitchFamily="2" charset="-122"/>
              <a:cs typeface="Times New Roman" panose="02020603050405020304" pitchFamily="18" charset="0"/>
            </a:endParaRPr>
          </a:p>
          <a:p>
            <a:pPr marL="0" marR="0" indent="0">
              <a:lnSpc>
                <a:spcPct val="107000"/>
              </a:lnSpc>
              <a:spcBef>
                <a:spcPts val="0"/>
              </a:spcBef>
              <a:spcAft>
                <a:spcPts val="800"/>
              </a:spcAft>
              <a:buNone/>
            </a:pPr>
            <a:r>
              <a:rPr lang="en-US" sz="2000" i="1"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Keyword extraction</a:t>
            </a:r>
            <a:r>
              <a:rPr lang="en-US" sz="2000" i="1"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is not that </a:t>
            </a:r>
            <a:r>
              <a:rPr lang="en-US" sz="2000" i="1"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difficult</a:t>
            </a:r>
            <a:r>
              <a:rPr lang="en-US" sz="2000" i="1"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after all. There are </a:t>
            </a:r>
            <a:r>
              <a:rPr lang="en-US" sz="2000" i="1"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many libraries</a:t>
            </a:r>
            <a:r>
              <a:rPr lang="en-US" sz="2000" i="1"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that can </a:t>
            </a:r>
            <a:r>
              <a:rPr lang="en-US" sz="2000" i="1"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help</a:t>
            </a:r>
            <a:r>
              <a:rPr lang="en-US" sz="2000" i="1"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you with </a:t>
            </a:r>
            <a:r>
              <a:rPr lang="en-US" sz="2000" i="1"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keyword extraction</a:t>
            </a:r>
            <a:r>
              <a:rPr lang="en-US" sz="2000" i="1"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2000" i="1"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Rapid automatic keyword extraction</a:t>
            </a:r>
            <a:r>
              <a:rPr lang="en-US" sz="2000" i="1"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is one of those.</a:t>
            </a:r>
            <a:endParaRPr lang="en-US" sz="2000" dirty="0">
              <a:effectLst/>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dirty="0"/>
          </a:p>
        </p:txBody>
      </p:sp>
      <p:sp>
        <p:nvSpPr>
          <p:cNvPr id="5" name="TextBox 4">
            <a:extLst>
              <a:ext uri="{FF2B5EF4-FFF2-40B4-BE49-F238E27FC236}">
                <a16:creationId xmlns:a16="http://schemas.microsoft.com/office/drawing/2014/main" id="{00960B5B-58DB-4B68-9997-F256112A1E4B}"/>
              </a:ext>
            </a:extLst>
          </p:cNvPr>
          <p:cNvSpPr txBox="1"/>
          <p:nvPr/>
        </p:nvSpPr>
        <p:spPr>
          <a:xfrm>
            <a:off x="1143000" y="6173694"/>
            <a:ext cx="6096000" cy="400110"/>
          </a:xfrm>
          <a:prstGeom prst="rect">
            <a:avLst/>
          </a:prstGeom>
          <a:noFill/>
        </p:spPr>
        <p:txBody>
          <a:bodyPr wrap="square">
            <a:spAutoFit/>
          </a:bodyPr>
          <a:lstStyle/>
          <a:p>
            <a:r>
              <a:rPr lang="en-US" sz="1800" u="sng" kern="1800" dirty="0">
                <a:solidFill>
                  <a:srgbClr val="0070C0"/>
                </a:solidFill>
                <a:effectLst/>
                <a:latin typeface="Arial" panose="020B0604020202020204" pitchFamily="34" charset="0"/>
                <a:ea typeface="Times New Roman" panose="02020603050405020304" pitchFamily="18" charset="0"/>
                <a:hlinkClick r:id="rId2"/>
              </a:rPr>
              <a:t>https://monkeylearn.com/keyword-extraction/</a:t>
            </a:r>
            <a:r>
              <a:rPr lang="en-US" sz="2000" kern="1800" dirty="0">
                <a:solidFill>
                  <a:srgbClr val="0070C0"/>
                </a:solidFill>
                <a:effectLst/>
                <a:latin typeface="Arial" panose="020B0604020202020204" pitchFamily="34" charset="0"/>
                <a:ea typeface="Times New Roman" panose="02020603050405020304" pitchFamily="18" charset="0"/>
              </a:rPr>
              <a:t> </a:t>
            </a:r>
            <a:endParaRPr lang="en-US" dirty="0"/>
          </a:p>
        </p:txBody>
      </p:sp>
    </p:spTree>
    <p:extLst>
      <p:ext uri="{BB962C8B-B14F-4D97-AF65-F5344CB8AC3E}">
        <p14:creationId xmlns:p14="http://schemas.microsoft.com/office/powerpoint/2010/main" val="3571039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21C8B-B5E0-4ED8-837F-9D0E5A51E312}"/>
              </a:ext>
            </a:extLst>
          </p:cNvPr>
          <p:cNvSpPr>
            <a:spLocks noGrp="1"/>
          </p:cNvSpPr>
          <p:nvPr>
            <p:ph type="title"/>
          </p:nvPr>
        </p:nvSpPr>
        <p:spPr/>
        <p:txBody>
          <a:bodyPr/>
          <a:lstStyle/>
          <a:p>
            <a:r>
              <a:rPr lang="en-US" sz="2800" i="0" dirty="0">
                <a:solidFill>
                  <a:srgbClr val="2B3E51"/>
                </a:solidFill>
                <a:effectLst/>
                <a:latin typeface="+mn-lt"/>
              </a:rPr>
              <a:t>Matrix of Word Co-occurrences</a:t>
            </a:r>
            <a:r>
              <a:rPr lang="zh-TW" altLang="en-US" sz="2800" i="0" dirty="0">
                <a:solidFill>
                  <a:srgbClr val="2B3E51"/>
                </a:solidFill>
                <a:effectLst/>
                <a:latin typeface="+mn-lt"/>
              </a:rPr>
              <a:t> 一同出現在</a:t>
            </a:r>
            <a:r>
              <a:rPr lang="en-US" altLang="zh-TW" sz="2800" i="0" dirty="0" err="1">
                <a:solidFill>
                  <a:srgbClr val="2B3E51"/>
                </a:solidFill>
                <a:effectLst/>
                <a:latin typeface="+mn-lt"/>
              </a:rPr>
              <a:t>Keyphrases</a:t>
            </a:r>
            <a:r>
              <a:rPr lang="zh-TW" altLang="en-US" sz="2800" i="0" dirty="0">
                <a:solidFill>
                  <a:srgbClr val="2B3E51"/>
                </a:solidFill>
                <a:effectLst/>
                <a:latin typeface="+mn-lt"/>
              </a:rPr>
              <a:t>的次數  </a:t>
            </a:r>
            <a:endParaRPr lang="en-US" sz="2800" dirty="0">
              <a:latin typeface="+mn-lt"/>
            </a:endParaRPr>
          </a:p>
        </p:txBody>
      </p:sp>
      <p:sp>
        <p:nvSpPr>
          <p:cNvPr id="3" name="Content Placeholder 2">
            <a:extLst>
              <a:ext uri="{FF2B5EF4-FFF2-40B4-BE49-F238E27FC236}">
                <a16:creationId xmlns:a16="http://schemas.microsoft.com/office/drawing/2014/main" id="{D86C8094-1DE0-432D-A5CA-A1706EEA6169}"/>
              </a:ext>
            </a:extLst>
          </p:cNvPr>
          <p:cNvSpPr>
            <a:spLocks noGrp="1"/>
          </p:cNvSpPr>
          <p:nvPr>
            <p:ph idx="1"/>
          </p:nvPr>
        </p:nvSpPr>
        <p:spPr>
          <a:xfrm>
            <a:off x="165100" y="1668603"/>
            <a:ext cx="11658600" cy="4815960"/>
          </a:xfrm>
        </p:spPr>
        <p:txBody>
          <a:bodyPr/>
          <a:lstStyle/>
          <a:p>
            <a:pPr marL="0" indent="0">
              <a:buNone/>
            </a:pPr>
            <a:r>
              <a:rPr lang="en-US" b="0" i="0" dirty="0">
                <a:solidFill>
                  <a:srgbClr val="2B3E51"/>
                </a:solidFill>
                <a:effectLst/>
                <a:latin typeface="Open Sans" panose="020B0606030504020204" pitchFamily="34" charset="0"/>
              </a:rPr>
              <a:t>Each row shows the number of times that a given </a:t>
            </a:r>
            <a:r>
              <a:rPr lang="en-US" i="0" dirty="0">
                <a:solidFill>
                  <a:srgbClr val="2B3E51"/>
                </a:solidFill>
                <a:effectLst/>
                <a:latin typeface="Open Sans" panose="020B0606030504020204" pitchFamily="34" charset="0"/>
              </a:rPr>
              <a:t>content word </a:t>
            </a:r>
            <a:r>
              <a:rPr lang="en-US" b="0" i="0" dirty="0">
                <a:solidFill>
                  <a:srgbClr val="2B3E51"/>
                </a:solidFill>
                <a:effectLst/>
                <a:latin typeface="Open Sans" panose="020B0606030504020204" pitchFamily="34" charset="0"/>
              </a:rPr>
              <a:t>co-occurs with every other content word in the candidate phrases. For the example above, the matrix looks like this:</a:t>
            </a:r>
            <a:endParaRPr lang="en-US" dirty="0"/>
          </a:p>
        </p:txBody>
      </p:sp>
      <p:pic>
        <p:nvPicPr>
          <p:cNvPr id="3074" name="Picture 2" descr="RAKE Matrix">
            <a:extLst>
              <a:ext uri="{FF2B5EF4-FFF2-40B4-BE49-F238E27FC236}">
                <a16:creationId xmlns:a16="http://schemas.microsoft.com/office/drawing/2014/main" id="{256A7866-7DE8-4322-9607-47DC3FD2D8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447" y="2491443"/>
            <a:ext cx="9372600" cy="43665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0BA54FA-817D-4D9A-8D53-5EC5F07DD39C}"/>
              </a:ext>
            </a:extLst>
          </p:cNvPr>
          <p:cNvSpPr txBox="1"/>
          <p:nvPr/>
        </p:nvSpPr>
        <p:spPr>
          <a:xfrm>
            <a:off x="165100" y="749655"/>
            <a:ext cx="11747500" cy="702693"/>
          </a:xfrm>
          <a:prstGeom prst="rect">
            <a:avLst/>
          </a:prstGeom>
          <a:noFill/>
          <a:ln w="28575">
            <a:solidFill>
              <a:srgbClr val="C00000"/>
            </a:solidFill>
          </a:ln>
        </p:spPr>
        <p:txBody>
          <a:bodyPr wrap="square">
            <a:spAutoFit/>
          </a:bodyPr>
          <a:lstStyle/>
          <a:p>
            <a:pPr marL="0" marR="0" indent="0">
              <a:lnSpc>
                <a:spcPct val="107000"/>
              </a:lnSpc>
              <a:spcBef>
                <a:spcPts val="0"/>
              </a:spcBef>
              <a:spcAft>
                <a:spcPts val="800"/>
              </a:spcAft>
              <a:buNone/>
            </a:pPr>
            <a:r>
              <a:rPr lang="en-US" sz="19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Keyword extraction</a:t>
            </a:r>
            <a:r>
              <a:rPr lang="en-US" sz="19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is not that </a:t>
            </a:r>
            <a:r>
              <a:rPr lang="en-US" sz="19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difficult</a:t>
            </a:r>
            <a:r>
              <a:rPr lang="en-US" sz="19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after all. There are </a:t>
            </a:r>
            <a:r>
              <a:rPr lang="en-US" sz="19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many libraries</a:t>
            </a:r>
            <a:r>
              <a:rPr lang="en-US" sz="19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that can </a:t>
            </a:r>
            <a:r>
              <a:rPr lang="en-US" sz="19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help</a:t>
            </a:r>
            <a:r>
              <a:rPr lang="en-US" sz="19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you with </a:t>
            </a:r>
            <a:r>
              <a:rPr lang="en-US" sz="19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keyword extraction</a:t>
            </a:r>
            <a:r>
              <a:rPr lang="en-US" sz="19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a:t>
            </a:r>
            <a:r>
              <a:rPr lang="en-US" sz="1900" dirty="0">
                <a:solidFill>
                  <a:srgbClr val="C7254E"/>
                </a:solidFill>
                <a:effectLst/>
                <a:latin typeface="Monaco" panose="020B0509030404040204" pitchFamily="49" charset="0"/>
                <a:ea typeface="Times New Roman" panose="02020603050405020304" pitchFamily="18" charset="0"/>
                <a:cs typeface="Courier New" panose="02070309020205020404" pitchFamily="49" charset="0"/>
              </a:rPr>
              <a:t>Rapid automatic keyword extraction</a:t>
            </a:r>
            <a:r>
              <a:rPr lang="en-US" sz="19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rPr>
              <a:t> is one of those.</a:t>
            </a:r>
            <a:endParaRPr lang="en-US" sz="19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7" name="TextBox 6">
            <a:extLst>
              <a:ext uri="{FF2B5EF4-FFF2-40B4-BE49-F238E27FC236}">
                <a16:creationId xmlns:a16="http://schemas.microsoft.com/office/drawing/2014/main" id="{2E0F6F43-49A6-4436-BE35-CDFCB22A3FA2}"/>
              </a:ext>
            </a:extLst>
          </p:cNvPr>
          <p:cNvSpPr txBox="1"/>
          <p:nvPr/>
        </p:nvSpPr>
        <p:spPr>
          <a:xfrm>
            <a:off x="9169026" y="2590800"/>
            <a:ext cx="1562847" cy="4893647"/>
          </a:xfrm>
          <a:prstGeom prst="rect">
            <a:avLst/>
          </a:prstGeom>
          <a:noFill/>
        </p:spPr>
        <p:txBody>
          <a:bodyPr wrap="square" rtlCol="0">
            <a:spAutoFit/>
          </a:bodyPr>
          <a:lstStyle/>
          <a:p>
            <a:pPr algn="ctr"/>
            <a:r>
              <a:rPr lang="en-US" sz="2400" dirty="0"/>
              <a:t>   Degree </a:t>
            </a:r>
          </a:p>
          <a:p>
            <a:pPr algn="ctr">
              <a:lnSpc>
                <a:spcPct val="150000"/>
              </a:lnSpc>
            </a:pPr>
            <a:r>
              <a:rPr lang="en-US" sz="2000" dirty="0"/>
              <a:t>8</a:t>
            </a:r>
          </a:p>
          <a:p>
            <a:pPr algn="ctr">
              <a:lnSpc>
                <a:spcPct val="150000"/>
              </a:lnSpc>
            </a:pPr>
            <a:r>
              <a:rPr lang="en-US" sz="2000" dirty="0"/>
              <a:t>8</a:t>
            </a:r>
          </a:p>
          <a:p>
            <a:pPr algn="ctr">
              <a:lnSpc>
                <a:spcPct val="150000"/>
              </a:lnSpc>
            </a:pPr>
            <a:r>
              <a:rPr lang="en-US" sz="2000" dirty="0"/>
              <a:t>1</a:t>
            </a:r>
          </a:p>
          <a:p>
            <a:pPr algn="ctr">
              <a:lnSpc>
                <a:spcPct val="150000"/>
              </a:lnSpc>
            </a:pPr>
            <a:r>
              <a:rPr lang="en-US" sz="2000" dirty="0"/>
              <a:t>2</a:t>
            </a:r>
          </a:p>
          <a:p>
            <a:pPr algn="ctr">
              <a:lnSpc>
                <a:spcPct val="150000"/>
              </a:lnSpc>
            </a:pPr>
            <a:r>
              <a:rPr lang="en-US" sz="2000" dirty="0"/>
              <a:t>2</a:t>
            </a:r>
          </a:p>
          <a:p>
            <a:pPr algn="ctr">
              <a:lnSpc>
                <a:spcPct val="150000"/>
              </a:lnSpc>
            </a:pPr>
            <a:r>
              <a:rPr lang="en-US" sz="2000" dirty="0"/>
              <a:t>1</a:t>
            </a:r>
          </a:p>
          <a:p>
            <a:pPr algn="ctr">
              <a:lnSpc>
                <a:spcPct val="150000"/>
              </a:lnSpc>
            </a:pPr>
            <a:r>
              <a:rPr lang="en-US" sz="2000" dirty="0"/>
              <a:t>4</a:t>
            </a:r>
          </a:p>
          <a:p>
            <a:pPr algn="ctr">
              <a:lnSpc>
                <a:spcPct val="150000"/>
              </a:lnSpc>
            </a:pPr>
            <a:r>
              <a:rPr lang="en-US" sz="2000" dirty="0"/>
              <a:t>4</a:t>
            </a:r>
          </a:p>
          <a:p>
            <a:pPr algn="ctr"/>
            <a:endParaRPr lang="en-US" sz="2400" dirty="0"/>
          </a:p>
          <a:p>
            <a:pPr algn="ctr"/>
            <a:endParaRPr lang="en-US" sz="2400" dirty="0"/>
          </a:p>
        </p:txBody>
      </p:sp>
      <p:sp>
        <p:nvSpPr>
          <p:cNvPr id="10" name="TextBox 9">
            <a:extLst>
              <a:ext uri="{FF2B5EF4-FFF2-40B4-BE49-F238E27FC236}">
                <a16:creationId xmlns:a16="http://schemas.microsoft.com/office/drawing/2014/main" id="{5A106D46-D6DB-4F3E-AADC-7473201A5C17}"/>
              </a:ext>
            </a:extLst>
          </p:cNvPr>
          <p:cNvSpPr txBox="1"/>
          <p:nvPr/>
        </p:nvSpPr>
        <p:spPr>
          <a:xfrm>
            <a:off x="10760997" y="2667000"/>
            <a:ext cx="1292450" cy="4005648"/>
          </a:xfrm>
          <a:prstGeom prst="rect">
            <a:avLst/>
          </a:prstGeom>
          <a:noFill/>
          <a:ln w="28575">
            <a:solidFill>
              <a:srgbClr val="C00000"/>
            </a:solidFill>
          </a:ln>
        </p:spPr>
        <p:txBody>
          <a:bodyPr wrap="square" rtlCol="0">
            <a:spAutoFit/>
          </a:bodyPr>
          <a:lstStyle/>
          <a:p>
            <a:pPr algn="ctr"/>
            <a:r>
              <a:rPr lang="en-US" dirty="0"/>
              <a:t>Frequency </a:t>
            </a:r>
          </a:p>
          <a:p>
            <a:pPr algn="ctr">
              <a:lnSpc>
                <a:spcPct val="150000"/>
              </a:lnSpc>
            </a:pPr>
            <a:r>
              <a:rPr lang="en-US" sz="2000" dirty="0"/>
              <a:t>3</a:t>
            </a:r>
          </a:p>
          <a:p>
            <a:pPr algn="ctr">
              <a:lnSpc>
                <a:spcPct val="150000"/>
              </a:lnSpc>
            </a:pPr>
            <a:r>
              <a:rPr lang="en-US" sz="2000" dirty="0"/>
              <a:t>3</a:t>
            </a:r>
          </a:p>
          <a:p>
            <a:pPr algn="ctr">
              <a:lnSpc>
                <a:spcPct val="150000"/>
              </a:lnSpc>
            </a:pPr>
            <a:r>
              <a:rPr lang="en-US" sz="2000" dirty="0"/>
              <a:t>1</a:t>
            </a:r>
          </a:p>
          <a:p>
            <a:pPr algn="ctr">
              <a:lnSpc>
                <a:spcPct val="150000"/>
              </a:lnSpc>
            </a:pPr>
            <a:r>
              <a:rPr lang="en-US" sz="2000" dirty="0"/>
              <a:t>1</a:t>
            </a:r>
          </a:p>
          <a:p>
            <a:pPr algn="ctr">
              <a:lnSpc>
                <a:spcPct val="150000"/>
              </a:lnSpc>
            </a:pPr>
            <a:r>
              <a:rPr lang="en-US" sz="2000" dirty="0"/>
              <a:t>1</a:t>
            </a:r>
          </a:p>
          <a:p>
            <a:pPr algn="ctr">
              <a:lnSpc>
                <a:spcPct val="150000"/>
              </a:lnSpc>
            </a:pPr>
            <a:r>
              <a:rPr lang="en-US" sz="2000" dirty="0"/>
              <a:t>1</a:t>
            </a:r>
          </a:p>
          <a:p>
            <a:pPr algn="ctr">
              <a:lnSpc>
                <a:spcPct val="150000"/>
              </a:lnSpc>
            </a:pPr>
            <a:r>
              <a:rPr lang="en-US" sz="2000" dirty="0"/>
              <a:t>1</a:t>
            </a:r>
          </a:p>
          <a:p>
            <a:pPr algn="ctr">
              <a:lnSpc>
                <a:spcPct val="150000"/>
              </a:lnSpc>
            </a:pPr>
            <a:r>
              <a:rPr lang="en-US" sz="2000" dirty="0"/>
              <a:t>1</a:t>
            </a:r>
          </a:p>
        </p:txBody>
      </p:sp>
      <p:sp>
        <p:nvSpPr>
          <p:cNvPr id="4" name="Arrow: Up 3">
            <a:extLst>
              <a:ext uri="{FF2B5EF4-FFF2-40B4-BE49-F238E27FC236}">
                <a16:creationId xmlns:a16="http://schemas.microsoft.com/office/drawing/2014/main" id="{2868D689-333F-4A79-8242-C7D61D196B90}"/>
              </a:ext>
            </a:extLst>
          </p:cNvPr>
          <p:cNvSpPr/>
          <p:nvPr/>
        </p:nvSpPr>
        <p:spPr bwMode="auto">
          <a:xfrm>
            <a:off x="11658600" y="1520751"/>
            <a:ext cx="254000" cy="1146249"/>
          </a:xfrm>
          <a:prstGeom prst="upArrow">
            <a:avLst/>
          </a:prstGeom>
          <a:solidFill>
            <a:srgbClr val="FFC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5" name="Rectangle: Rounded Corners 4">
            <a:extLst>
              <a:ext uri="{FF2B5EF4-FFF2-40B4-BE49-F238E27FC236}">
                <a16:creationId xmlns:a16="http://schemas.microsoft.com/office/drawing/2014/main" id="{0E2D4FB7-98F6-419A-B577-BB1A7194DB49}"/>
              </a:ext>
            </a:extLst>
          </p:cNvPr>
          <p:cNvSpPr/>
          <p:nvPr/>
        </p:nvSpPr>
        <p:spPr bwMode="auto">
          <a:xfrm>
            <a:off x="1676400" y="3124200"/>
            <a:ext cx="7696200" cy="304800"/>
          </a:xfrm>
          <a:prstGeom prst="roundRect">
            <a:avLst/>
          </a:prstGeom>
          <a:noFill/>
          <a:ln w="28575"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1" name="TextBox 10">
            <a:extLst>
              <a:ext uri="{FF2B5EF4-FFF2-40B4-BE49-F238E27FC236}">
                <a16:creationId xmlns:a16="http://schemas.microsoft.com/office/drawing/2014/main" id="{E4A26081-77D6-4437-88AB-1048912C7983}"/>
              </a:ext>
            </a:extLst>
          </p:cNvPr>
          <p:cNvSpPr txBox="1"/>
          <p:nvPr/>
        </p:nvSpPr>
        <p:spPr>
          <a:xfrm>
            <a:off x="9301853" y="3091934"/>
            <a:ext cx="678391" cy="369332"/>
          </a:xfrm>
          <a:prstGeom prst="rect">
            <a:avLst/>
          </a:prstGeom>
          <a:noFill/>
        </p:spPr>
        <p:txBody>
          <a:bodyPr wrap="none" rtlCol="0">
            <a:spAutoFit/>
          </a:bodyPr>
          <a:lstStyle/>
          <a:p>
            <a:r>
              <a:rPr lang="en-US" dirty="0">
                <a:solidFill>
                  <a:srgbClr val="C00000"/>
                </a:solidFill>
                <a:sym typeface="Wingdings" panose="05000000000000000000" pitchFamily="2" charset="2"/>
              </a:rPr>
              <a:t></a:t>
            </a:r>
            <a:endParaRPr lang="en-US" dirty="0">
              <a:solidFill>
                <a:srgbClr val="C00000"/>
              </a:solidFill>
            </a:endParaRPr>
          </a:p>
        </p:txBody>
      </p:sp>
    </p:spTree>
    <p:extLst>
      <p:ext uri="{BB962C8B-B14F-4D97-AF65-F5344CB8AC3E}">
        <p14:creationId xmlns:p14="http://schemas.microsoft.com/office/powerpoint/2010/main" val="41947384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C89CA-1322-49B6-BEC7-CF33DBA65878}"/>
              </a:ext>
            </a:extLst>
          </p:cNvPr>
          <p:cNvSpPr>
            <a:spLocks noGrp="1"/>
          </p:cNvSpPr>
          <p:nvPr>
            <p:ph type="title"/>
          </p:nvPr>
        </p:nvSpPr>
        <p:spPr/>
        <p:txBody>
          <a:bodyPr/>
          <a:lstStyle/>
          <a:p>
            <a:r>
              <a:rPr lang="en-US" dirty="0"/>
              <a:t>RAKE Score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CF94131-9268-4666-937E-DD2C08E8F6E1}"/>
                  </a:ext>
                </a:extLst>
              </p:cNvPr>
              <p:cNvSpPr>
                <a:spLocks noGrp="1"/>
              </p:cNvSpPr>
              <p:nvPr>
                <p:ph idx="1"/>
              </p:nvPr>
            </p:nvSpPr>
            <p:spPr>
              <a:xfrm>
                <a:off x="13447" y="-48935"/>
                <a:ext cx="8520953" cy="5486400"/>
              </a:xfrm>
              <a:solidFill>
                <a:schemeClr val="bg1"/>
              </a:solidFill>
            </p:spPr>
            <p:txBody>
              <a:bodyPr/>
              <a:lstStyle/>
              <a:p>
                <a:pPr marL="0" indent="0">
                  <a:buNone/>
                </a:pPr>
                <a14:m>
                  <m:oMathPara xmlns:m="http://schemas.openxmlformats.org/officeDocument/2006/math">
                    <m:oMathParaPr>
                      <m:jc m:val="left"/>
                    </m:oMathParaPr>
                    <m:oMath xmlns:m="http://schemas.openxmlformats.org/officeDocument/2006/math">
                      <m:r>
                        <a:rPr lang="en-US" sz="2800" b="1" i="1" smtClean="0">
                          <a:latin typeface="Cambria Math" panose="02040503050406030204" pitchFamily="18" charset="0"/>
                        </a:rPr>
                        <m:t>𝑹𝑨𝑲𝑬</m:t>
                      </m:r>
                      <m:r>
                        <a:rPr lang="en-US" sz="2800" b="1" i="1" smtClean="0">
                          <a:latin typeface="Cambria Math" panose="02040503050406030204" pitchFamily="18" charset="0"/>
                        </a:rPr>
                        <m:t> </m:t>
                      </m:r>
                      <m:r>
                        <a:rPr lang="en-US" sz="2800" b="1" i="1" smtClean="0">
                          <a:latin typeface="Cambria Math" panose="02040503050406030204" pitchFamily="18" charset="0"/>
                        </a:rPr>
                        <m:t>𝑺𝒄𝒐𝒓𝒆</m:t>
                      </m:r>
                      <m:r>
                        <a:rPr lang="en-US" sz="2800" b="1" i="1" smtClean="0">
                          <a:latin typeface="Cambria Math" panose="02040503050406030204" pitchFamily="18" charset="0"/>
                        </a:rPr>
                        <m:t>= </m:t>
                      </m:r>
                      <m:f>
                        <m:fPr>
                          <m:ctrlPr>
                            <a:rPr lang="en-US" sz="2800" i="1" smtClean="0">
                              <a:latin typeface="Cambria Math" panose="02040503050406030204" pitchFamily="18" charset="0"/>
                            </a:rPr>
                          </m:ctrlPr>
                        </m:fPr>
                        <m:num>
                          <m:r>
                            <a:rPr lang="en-US" sz="2800" b="1" i="1" smtClean="0">
                              <a:latin typeface="Cambria Math" panose="02040503050406030204" pitchFamily="18" charset="0"/>
                            </a:rPr>
                            <m:t>𝑫𝒆𝒈𝒓𝒆𝒆</m:t>
                          </m:r>
                        </m:num>
                        <m:den>
                          <m:r>
                            <a:rPr lang="en-US" sz="2800" i="1">
                              <a:latin typeface="Cambria Math" panose="02040503050406030204" pitchFamily="18" charset="0"/>
                            </a:rPr>
                            <m:t>𝑭𝒓𝒆𝒒𝒖𝒆𝒏𝒄𝒚</m:t>
                          </m:r>
                        </m:den>
                      </m:f>
                    </m:oMath>
                  </m:oMathPara>
                </a14:m>
                <a:endParaRPr lang="en-US" dirty="0"/>
              </a:p>
              <a:p>
                <a:pPr algn="l"/>
                <a:r>
                  <a:rPr lang="en-US" sz="2400" b="0" i="1" dirty="0"/>
                  <a:t>D</a:t>
                </a:r>
                <a:r>
                  <a:rPr lang="en-US" sz="2400" b="0" i="1" u="none" strike="noStrike" baseline="0" dirty="0"/>
                  <a:t>egree</a:t>
                </a:r>
                <a:r>
                  <a:rPr lang="en-US" sz="2000" b="0" i="0" u="none" strike="noStrike" baseline="0" dirty="0"/>
                  <a:t> is the number of times that word </a:t>
                </a:r>
                <a:r>
                  <a:rPr lang="en-US" sz="2000" i="0" u="none" strike="noStrike" baseline="0" dirty="0"/>
                  <a:t>co-occurs</a:t>
                </a:r>
                <a:r>
                  <a:rPr lang="en-US" sz="2000" b="0" i="0" u="none" strike="noStrike" baseline="0" dirty="0"/>
                  <a:t> with another word in another </a:t>
                </a:r>
                <a:r>
                  <a:rPr lang="en-US" sz="2000" i="0" u="none" strike="noStrike" baseline="0" dirty="0"/>
                  <a:t>keyword</a:t>
                </a:r>
              </a:p>
              <a:p>
                <a:pPr algn="l"/>
                <a:r>
                  <a:rPr lang="en-US" sz="2400" b="0" i="1" dirty="0"/>
                  <a:t>Frequency</a:t>
                </a:r>
                <a:r>
                  <a:rPr lang="en-US" sz="2000" b="0" i="0" u="none" strike="noStrike" baseline="0" dirty="0"/>
                  <a:t> is the total number of times that </a:t>
                </a:r>
                <a:r>
                  <a:rPr lang="en-US" sz="2000" i="0" u="none" strike="noStrike" baseline="0" dirty="0"/>
                  <a:t>the word </a:t>
                </a:r>
                <a:r>
                  <a:rPr lang="en-US" sz="2000" b="0" i="0" u="none" strike="noStrike" baseline="0" dirty="0"/>
                  <a:t>occurs overall in the corpus.  </a:t>
                </a:r>
                <a:endParaRPr lang="en-US" sz="2400" dirty="0"/>
              </a:p>
            </p:txBody>
          </p:sp>
        </mc:Choice>
        <mc:Fallback xmlns="">
          <p:sp>
            <p:nvSpPr>
              <p:cNvPr id="3" name="Content Placeholder 2">
                <a:extLst>
                  <a:ext uri="{FF2B5EF4-FFF2-40B4-BE49-F238E27FC236}">
                    <a16:creationId xmlns:a16="http://schemas.microsoft.com/office/drawing/2014/main" id="{8CF94131-9268-4666-937E-DD2C08E8F6E1}"/>
                  </a:ext>
                </a:extLst>
              </p:cNvPr>
              <p:cNvSpPr>
                <a:spLocks noGrp="1" noRot="1" noChangeAspect="1" noMove="1" noResize="1" noEditPoints="1" noAdjustHandles="1" noChangeArrowheads="1" noChangeShapeType="1" noTextEdit="1"/>
              </p:cNvSpPr>
              <p:nvPr>
                <p:ph idx="1"/>
              </p:nvPr>
            </p:nvSpPr>
            <p:spPr>
              <a:xfrm>
                <a:off x="13447" y="-48935"/>
                <a:ext cx="8520953" cy="5486400"/>
              </a:xfrm>
              <a:blipFill>
                <a:blip r:embed="rId2"/>
                <a:stretch>
                  <a:fillRect l="-930" r="-1073"/>
                </a:stretch>
              </a:blipFill>
            </p:spPr>
            <p:txBody>
              <a:bodyPr/>
              <a:lstStyle/>
              <a:p>
                <a:r>
                  <a:rPr lang="en-US">
                    <a:noFill/>
                  </a:rPr>
                  <a:t> </a:t>
                </a:r>
              </a:p>
            </p:txBody>
          </p:sp>
        </mc:Fallback>
      </mc:AlternateContent>
      <p:pic>
        <p:nvPicPr>
          <p:cNvPr id="4" name="Picture 2" descr="RAKE Matrix">
            <a:extLst>
              <a:ext uri="{FF2B5EF4-FFF2-40B4-BE49-F238E27FC236}">
                <a16:creationId xmlns:a16="http://schemas.microsoft.com/office/drawing/2014/main" id="{AAA7C66B-2BAA-408C-BCB5-DB4730B4AA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1" y="3429000"/>
            <a:ext cx="6400800" cy="32479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F07D181-F4C3-415D-BD0B-3FF5242A107D}"/>
              </a:ext>
            </a:extLst>
          </p:cNvPr>
          <p:cNvSpPr txBox="1"/>
          <p:nvPr/>
        </p:nvSpPr>
        <p:spPr>
          <a:xfrm>
            <a:off x="6553201" y="3429000"/>
            <a:ext cx="1562847" cy="4031873"/>
          </a:xfrm>
          <a:prstGeom prst="rect">
            <a:avLst/>
          </a:prstGeom>
          <a:noFill/>
        </p:spPr>
        <p:txBody>
          <a:bodyPr wrap="square" rtlCol="0">
            <a:spAutoFit/>
          </a:bodyPr>
          <a:lstStyle/>
          <a:p>
            <a:pPr algn="ctr"/>
            <a:r>
              <a:rPr lang="en-US" sz="2400" dirty="0"/>
              <a:t>Degree/</a:t>
            </a:r>
          </a:p>
          <a:p>
            <a:pPr algn="ctr"/>
            <a:r>
              <a:rPr lang="en-US" sz="2300" dirty="0"/>
              <a:t>8</a:t>
            </a:r>
          </a:p>
          <a:p>
            <a:pPr algn="ctr"/>
            <a:r>
              <a:rPr lang="en-US" sz="2300" dirty="0"/>
              <a:t>8</a:t>
            </a:r>
          </a:p>
          <a:p>
            <a:pPr algn="ctr"/>
            <a:r>
              <a:rPr lang="en-US" sz="2300" dirty="0"/>
              <a:t>1</a:t>
            </a:r>
          </a:p>
          <a:p>
            <a:pPr algn="ctr"/>
            <a:r>
              <a:rPr lang="en-US" sz="2300" dirty="0"/>
              <a:t>2</a:t>
            </a:r>
          </a:p>
          <a:p>
            <a:pPr algn="ctr"/>
            <a:r>
              <a:rPr lang="en-US" sz="2300" dirty="0"/>
              <a:t>2</a:t>
            </a:r>
          </a:p>
          <a:p>
            <a:pPr algn="ctr"/>
            <a:r>
              <a:rPr lang="en-US" sz="2300" dirty="0"/>
              <a:t>1</a:t>
            </a:r>
          </a:p>
          <a:p>
            <a:pPr algn="ctr"/>
            <a:r>
              <a:rPr lang="en-US" sz="2300" dirty="0"/>
              <a:t>4</a:t>
            </a:r>
          </a:p>
          <a:p>
            <a:pPr algn="ctr"/>
            <a:r>
              <a:rPr lang="en-US" sz="2300" dirty="0"/>
              <a:t>4</a:t>
            </a:r>
          </a:p>
          <a:p>
            <a:pPr algn="ctr"/>
            <a:endParaRPr lang="en-US" sz="2400" dirty="0"/>
          </a:p>
          <a:p>
            <a:pPr algn="ctr"/>
            <a:endParaRPr lang="en-US" sz="2400" dirty="0"/>
          </a:p>
        </p:txBody>
      </p:sp>
      <p:sp>
        <p:nvSpPr>
          <p:cNvPr id="6" name="TextBox 5">
            <a:extLst>
              <a:ext uri="{FF2B5EF4-FFF2-40B4-BE49-F238E27FC236}">
                <a16:creationId xmlns:a16="http://schemas.microsoft.com/office/drawing/2014/main" id="{1D500ED6-BD63-4912-AF98-51D84D421585}"/>
              </a:ext>
            </a:extLst>
          </p:cNvPr>
          <p:cNvSpPr txBox="1"/>
          <p:nvPr/>
        </p:nvSpPr>
        <p:spPr>
          <a:xfrm>
            <a:off x="7759763" y="3436098"/>
            <a:ext cx="1740647" cy="4031873"/>
          </a:xfrm>
          <a:prstGeom prst="rect">
            <a:avLst/>
          </a:prstGeom>
          <a:noFill/>
        </p:spPr>
        <p:txBody>
          <a:bodyPr wrap="square" rtlCol="0">
            <a:spAutoFit/>
          </a:bodyPr>
          <a:lstStyle/>
          <a:p>
            <a:pPr algn="ctr"/>
            <a:r>
              <a:rPr lang="en-US" sz="2400" dirty="0"/>
              <a:t>Frequency </a:t>
            </a:r>
          </a:p>
          <a:p>
            <a:pPr algn="ctr"/>
            <a:r>
              <a:rPr lang="en-US" sz="2300" dirty="0"/>
              <a:t>3</a:t>
            </a:r>
          </a:p>
          <a:p>
            <a:pPr algn="ctr"/>
            <a:r>
              <a:rPr lang="en-US" sz="2300" dirty="0"/>
              <a:t>3</a:t>
            </a:r>
          </a:p>
          <a:p>
            <a:pPr algn="ctr"/>
            <a:r>
              <a:rPr lang="en-US" sz="2300" dirty="0"/>
              <a:t>1</a:t>
            </a:r>
          </a:p>
          <a:p>
            <a:pPr algn="ctr"/>
            <a:r>
              <a:rPr lang="en-US" sz="2300" dirty="0"/>
              <a:t>1</a:t>
            </a:r>
          </a:p>
          <a:p>
            <a:pPr algn="ctr"/>
            <a:r>
              <a:rPr lang="en-US" sz="2300" dirty="0"/>
              <a:t>1</a:t>
            </a:r>
          </a:p>
          <a:p>
            <a:pPr algn="ctr"/>
            <a:r>
              <a:rPr lang="en-US" sz="2300" dirty="0"/>
              <a:t>1</a:t>
            </a:r>
          </a:p>
          <a:p>
            <a:pPr algn="ctr"/>
            <a:r>
              <a:rPr lang="en-US" sz="2300" dirty="0"/>
              <a:t>1</a:t>
            </a:r>
          </a:p>
          <a:p>
            <a:pPr algn="ctr"/>
            <a:r>
              <a:rPr lang="en-US" sz="2300" dirty="0"/>
              <a:t>1</a:t>
            </a:r>
          </a:p>
          <a:p>
            <a:pPr algn="ctr"/>
            <a:endParaRPr lang="en-US" sz="2400" dirty="0"/>
          </a:p>
          <a:p>
            <a:pPr algn="ctr"/>
            <a:endParaRPr lang="en-US" sz="2400" dirty="0"/>
          </a:p>
        </p:txBody>
      </p:sp>
      <p:sp>
        <p:nvSpPr>
          <p:cNvPr id="9" name="TextBox 8">
            <a:extLst>
              <a:ext uri="{FF2B5EF4-FFF2-40B4-BE49-F238E27FC236}">
                <a16:creationId xmlns:a16="http://schemas.microsoft.com/office/drawing/2014/main" id="{CD07E8AD-D8A6-4C83-9905-EA07AE151425}"/>
              </a:ext>
            </a:extLst>
          </p:cNvPr>
          <p:cNvSpPr txBox="1"/>
          <p:nvPr/>
        </p:nvSpPr>
        <p:spPr>
          <a:xfrm>
            <a:off x="9195108" y="3443196"/>
            <a:ext cx="2322736" cy="4031873"/>
          </a:xfrm>
          <a:prstGeom prst="rect">
            <a:avLst/>
          </a:prstGeom>
          <a:noFill/>
        </p:spPr>
        <p:txBody>
          <a:bodyPr wrap="square" rtlCol="0">
            <a:spAutoFit/>
          </a:bodyPr>
          <a:lstStyle/>
          <a:p>
            <a:pPr algn="ctr"/>
            <a:r>
              <a:rPr lang="en-US" sz="2400" dirty="0"/>
              <a:t>=RAKE Score </a:t>
            </a:r>
          </a:p>
          <a:p>
            <a:pPr algn="ctr"/>
            <a:r>
              <a:rPr lang="en-US" sz="2300" dirty="0"/>
              <a:t>2.66</a:t>
            </a:r>
          </a:p>
          <a:p>
            <a:pPr algn="ctr"/>
            <a:r>
              <a:rPr lang="en-US" sz="2300" dirty="0"/>
              <a:t>2.66</a:t>
            </a:r>
          </a:p>
          <a:p>
            <a:pPr algn="ctr"/>
            <a:r>
              <a:rPr lang="en-US" sz="2300" dirty="0"/>
              <a:t>1</a:t>
            </a:r>
          </a:p>
          <a:p>
            <a:pPr algn="ctr"/>
            <a:r>
              <a:rPr lang="en-US" sz="2300" dirty="0"/>
              <a:t>2</a:t>
            </a:r>
          </a:p>
          <a:p>
            <a:pPr algn="ctr"/>
            <a:r>
              <a:rPr lang="en-US" sz="2300" dirty="0"/>
              <a:t>2</a:t>
            </a:r>
          </a:p>
          <a:p>
            <a:pPr algn="ctr"/>
            <a:r>
              <a:rPr lang="en-US" sz="2300" dirty="0"/>
              <a:t>1</a:t>
            </a:r>
          </a:p>
          <a:p>
            <a:pPr algn="ctr"/>
            <a:r>
              <a:rPr lang="en-US" sz="2300" dirty="0"/>
              <a:t>4</a:t>
            </a:r>
          </a:p>
          <a:p>
            <a:pPr algn="ctr"/>
            <a:r>
              <a:rPr lang="en-US" sz="2300" dirty="0"/>
              <a:t>4</a:t>
            </a:r>
          </a:p>
          <a:p>
            <a:pPr algn="ctr"/>
            <a:endParaRPr lang="en-US" sz="2400" dirty="0"/>
          </a:p>
          <a:p>
            <a:pPr algn="ctr"/>
            <a:endParaRPr lang="en-US" sz="2400" dirty="0"/>
          </a:p>
        </p:txBody>
      </p:sp>
      <p:sp>
        <p:nvSpPr>
          <p:cNvPr id="10" name="TextBox 9">
            <a:extLst>
              <a:ext uri="{FF2B5EF4-FFF2-40B4-BE49-F238E27FC236}">
                <a16:creationId xmlns:a16="http://schemas.microsoft.com/office/drawing/2014/main" id="{B73FCCF2-7E85-47FA-B1D2-E09036FF2A7A}"/>
              </a:ext>
            </a:extLst>
          </p:cNvPr>
          <p:cNvSpPr txBox="1"/>
          <p:nvPr/>
        </p:nvSpPr>
        <p:spPr>
          <a:xfrm>
            <a:off x="128495" y="2386306"/>
            <a:ext cx="12050058" cy="1069588"/>
          </a:xfrm>
          <a:prstGeom prst="rect">
            <a:avLst/>
          </a:prstGeom>
          <a:noFill/>
        </p:spPr>
        <p:txBody>
          <a:bodyPr wrap="square">
            <a:spAutoFit/>
          </a:bodyPr>
          <a:lstStyle/>
          <a:p>
            <a:pPr marL="0" marR="0" indent="0">
              <a:lnSpc>
                <a:spcPct val="107000"/>
              </a:lnSpc>
              <a:spcBef>
                <a:spcPts val="0"/>
              </a:spcBef>
              <a:spcAft>
                <a:spcPts val="800"/>
              </a:spcAft>
              <a:buNone/>
            </a:pPr>
            <a:r>
              <a:rPr lang="en-US" sz="1800" dirty="0">
                <a:solidFill>
                  <a:srgbClr val="C7254E"/>
                </a:solidFill>
                <a:latin typeface="Monaco" panose="020B0509030404040204" pitchFamily="49" charset="0"/>
                <a:cs typeface="Courier New" panose="02070309020205020404" pitchFamily="49" charset="0"/>
              </a:rPr>
              <a:t>Keyword extraction is not that difficult after all. There are many libraries that can help you with keyword extraction. Rapid automatic keyword extraction is one of those.</a:t>
            </a:r>
          </a:p>
          <a:p>
            <a:pPr marL="0" marR="0" indent="0">
              <a:lnSpc>
                <a:spcPct val="107000"/>
              </a:lnSpc>
              <a:spcBef>
                <a:spcPts val="0"/>
              </a:spcBef>
              <a:spcAft>
                <a:spcPts val="800"/>
              </a:spcAft>
              <a:buNone/>
            </a:pPr>
            <a:endParaRPr lang="en-US" sz="1800" dirty="0">
              <a:solidFill>
                <a:srgbClr val="2B3E51"/>
              </a:solidFill>
              <a:effectLst/>
              <a:latin typeface="Open Sans" panose="020B0606030504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2636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79D89-EE89-4D0C-9E28-F2E39769153B}"/>
              </a:ext>
            </a:extLst>
          </p:cNvPr>
          <p:cNvSpPr>
            <a:spLocks noGrp="1"/>
          </p:cNvSpPr>
          <p:nvPr>
            <p:ph type="title"/>
          </p:nvPr>
        </p:nvSpPr>
        <p:spPr/>
        <p:txBody>
          <a:bodyPr/>
          <a:lstStyle/>
          <a:p>
            <a:r>
              <a:rPr lang="en-US" dirty="0"/>
              <a:t>Keywords/Expression Score</a:t>
            </a:r>
          </a:p>
        </p:txBody>
      </p:sp>
      <p:sp>
        <p:nvSpPr>
          <p:cNvPr id="3" name="Content Placeholder 2">
            <a:extLst>
              <a:ext uri="{FF2B5EF4-FFF2-40B4-BE49-F238E27FC236}">
                <a16:creationId xmlns:a16="http://schemas.microsoft.com/office/drawing/2014/main" id="{8A82676A-D10D-4643-8128-9BCEDF1CED13}"/>
              </a:ext>
            </a:extLst>
          </p:cNvPr>
          <p:cNvSpPr>
            <a:spLocks noGrp="1"/>
          </p:cNvSpPr>
          <p:nvPr>
            <p:ph idx="1"/>
          </p:nvPr>
        </p:nvSpPr>
        <p:spPr>
          <a:xfrm>
            <a:off x="334682" y="685800"/>
            <a:ext cx="11552518" cy="5486400"/>
          </a:xfrm>
        </p:spPr>
        <p:txBody>
          <a:bodyPr/>
          <a:lstStyle/>
          <a:p>
            <a:pPr marL="0" indent="0">
              <a:buNone/>
            </a:pPr>
            <a:r>
              <a:rPr lang="en-US" b="0" i="0" dirty="0">
                <a:solidFill>
                  <a:srgbClr val="2B3E51"/>
                </a:solidFill>
                <a:effectLst/>
                <a:latin typeface="Open Sans" panose="020B0606030504020204" pitchFamily="34" charset="0"/>
              </a:rPr>
              <a:t>Those </a:t>
            </a:r>
            <a:r>
              <a:rPr lang="en-US" i="1" dirty="0">
                <a:solidFill>
                  <a:srgbClr val="2B3E51"/>
                </a:solidFill>
                <a:effectLst/>
                <a:latin typeface="Open Sans" panose="020B0606030504020204" pitchFamily="34" charset="0"/>
              </a:rPr>
              <a:t>expression</a:t>
            </a:r>
            <a:r>
              <a:rPr lang="en-US" b="0" i="0" dirty="0">
                <a:solidFill>
                  <a:srgbClr val="2B3E51"/>
                </a:solidFill>
                <a:effectLst/>
                <a:latin typeface="Open Sans" panose="020B0606030504020204" pitchFamily="34" charset="0"/>
              </a:rPr>
              <a:t>s are also given a score, which is computed as the sum of the individual RAKE scores of words. If we were to calculate the score of the phrases in bold above, they would look like this:</a:t>
            </a:r>
            <a:endParaRPr lang="en-US" dirty="0"/>
          </a:p>
        </p:txBody>
      </p:sp>
      <p:pic>
        <p:nvPicPr>
          <p:cNvPr id="6146" name="Picture 2" descr="RAKE frequency score">
            <a:extLst>
              <a:ext uri="{FF2B5EF4-FFF2-40B4-BE49-F238E27FC236}">
                <a16:creationId xmlns:a16="http://schemas.microsoft.com/office/drawing/2014/main" id="{553FE487-5485-432A-9009-94EAC8C13C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41" y="2731532"/>
            <a:ext cx="5190998" cy="40767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144366E-42CE-46B5-96DB-DFC3650DC45E}"/>
              </a:ext>
            </a:extLst>
          </p:cNvPr>
          <p:cNvSpPr txBox="1"/>
          <p:nvPr/>
        </p:nvSpPr>
        <p:spPr>
          <a:xfrm>
            <a:off x="3200400" y="2819400"/>
            <a:ext cx="1600200" cy="369332"/>
          </a:xfrm>
          <a:prstGeom prst="rect">
            <a:avLst/>
          </a:prstGeom>
          <a:solidFill>
            <a:schemeClr val="bg1"/>
          </a:solidFill>
        </p:spPr>
        <p:txBody>
          <a:bodyPr wrap="square">
            <a:spAutoFit/>
          </a:bodyPr>
          <a:lstStyle/>
          <a:p>
            <a:pPr algn="ctr"/>
            <a:r>
              <a:rPr lang="en-US" sz="1800" b="1" dirty="0"/>
              <a:t>RAKE Score </a:t>
            </a:r>
          </a:p>
        </p:txBody>
      </p:sp>
      <p:pic>
        <p:nvPicPr>
          <p:cNvPr id="6148" name="Picture 4" descr="RAKE phrases">
            <a:extLst>
              <a:ext uri="{FF2B5EF4-FFF2-40B4-BE49-F238E27FC236}">
                <a16:creationId xmlns:a16="http://schemas.microsoft.com/office/drawing/2014/main" id="{E4C78CF8-CD6D-41CF-B6D9-85EF8E714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7573" y="1384816"/>
            <a:ext cx="6612532" cy="23241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FBA664B-1D94-4C79-9121-766799874AEB}"/>
              </a:ext>
            </a:extLst>
          </p:cNvPr>
          <p:cNvSpPr txBox="1"/>
          <p:nvPr/>
        </p:nvSpPr>
        <p:spPr>
          <a:xfrm>
            <a:off x="5256738" y="4274224"/>
            <a:ext cx="6401861" cy="1508105"/>
          </a:xfrm>
          <a:prstGeom prst="rect">
            <a:avLst/>
          </a:prstGeom>
          <a:noFill/>
        </p:spPr>
        <p:txBody>
          <a:bodyPr wrap="square">
            <a:spAutoFit/>
          </a:bodyPr>
          <a:lstStyle/>
          <a:p>
            <a:pPr marL="285750" indent="-285750">
              <a:buFont typeface="Arial" panose="020B0604020202020204" pitchFamily="34" charset="0"/>
              <a:buChar char="•"/>
            </a:pPr>
            <a:r>
              <a:rPr lang="en-US" sz="1800" b="0" i="0" dirty="0">
                <a:solidFill>
                  <a:srgbClr val="2B3E51"/>
                </a:solidFill>
                <a:effectLst/>
                <a:latin typeface="Open Sans" panose="020B0606030504020204" pitchFamily="34" charset="0"/>
              </a:rPr>
              <a:t>A keyword or </a:t>
            </a:r>
            <a:r>
              <a:rPr lang="en-US" sz="2000" b="1" i="1" dirty="0" err="1">
                <a:solidFill>
                  <a:schemeClr val="accent1">
                    <a:lumMod val="75000"/>
                  </a:schemeClr>
                </a:solidFill>
                <a:latin typeface="Open Sans" panose="020B0606030504020204" pitchFamily="34" charset="0"/>
                <a:cs typeface="Times New Roman" panose="02020603050405020304" pitchFamily="18" charset="0"/>
              </a:rPr>
              <a:t>keyphrase</a:t>
            </a:r>
            <a:r>
              <a:rPr lang="en-US" dirty="0">
                <a:solidFill>
                  <a:srgbClr val="2B3E51"/>
                </a:solidFill>
                <a:latin typeface="Open Sans" panose="020B0606030504020204" pitchFamily="34" charset="0"/>
              </a:rPr>
              <a:t> is </a:t>
            </a:r>
            <a:r>
              <a:rPr lang="en-US" sz="1800" b="0" i="0" dirty="0">
                <a:solidFill>
                  <a:srgbClr val="2B3E51"/>
                </a:solidFill>
                <a:effectLst/>
                <a:latin typeface="Open Sans" panose="020B0606030504020204" pitchFamily="34" charset="0"/>
              </a:rPr>
              <a:t>chosen if its score belongs to the top T scores where T is the number of keywords you want to extract. </a:t>
            </a:r>
          </a:p>
          <a:p>
            <a:pPr marL="285750" indent="-285750">
              <a:buFont typeface="Arial" panose="020B0604020202020204" pitchFamily="34" charset="0"/>
              <a:buChar char="•"/>
            </a:pPr>
            <a:r>
              <a:rPr lang="en-US" sz="1800" b="0" i="0" dirty="0">
                <a:solidFill>
                  <a:srgbClr val="2B3E51"/>
                </a:solidFill>
                <a:effectLst/>
                <a:latin typeface="Open Sans" panose="020B0606030504020204" pitchFamily="34" charset="0"/>
              </a:rPr>
              <a:t>According to the </a:t>
            </a:r>
            <a:r>
              <a:rPr lang="en-US" sz="1800" b="0" i="0" u="none" strike="noStrike" dirty="0">
                <a:solidFill>
                  <a:srgbClr val="008BFF"/>
                </a:solidFill>
                <a:effectLst/>
                <a:latin typeface="Open Sans" panose="020B0606030504020204" pitchFamily="34" charset="0"/>
                <a:hlinkClick r:id="rId4"/>
              </a:rPr>
              <a:t>original paper</a:t>
            </a:r>
            <a:r>
              <a:rPr lang="en-US" sz="1800" b="0" i="0" dirty="0">
                <a:solidFill>
                  <a:srgbClr val="2B3E51"/>
                </a:solidFill>
                <a:effectLst/>
                <a:latin typeface="Open Sans" panose="020B0606030504020204" pitchFamily="34" charset="0"/>
              </a:rPr>
              <a:t>, T defaults to </a:t>
            </a:r>
            <a:r>
              <a:rPr lang="en-US" sz="1800" b="1" i="0" dirty="0">
                <a:solidFill>
                  <a:srgbClr val="2B3E51"/>
                </a:solidFill>
                <a:effectLst/>
                <a:latin typeface="Open Sans" panose="020B0606030504020204" pitchFamily="34" charset="0"/>
              </a:rPr>
              <a:t>one third of the content words</a:t>
            </a:r>
            <a:r>
              <a:rPr lang="en-US" sz="1800" b="0" i="0" dirty="0">
                <a:solidFill>
                  <a:srgbClr val="2B3E51"/>
                </a:solidFill>
                <a:effectLst/>
                <a:latin typeface="Open Sans" panose="020B0606030504020204" pitchFamily="34" charset="0"/>
              </a:rPr>
              <a:t> in the document.</a:t>
            </a:r>
            <a:endParaRPr lang="en-US" sz="1800" dirty="0">
              <a:solidFill>
                <a:srgbClr val="595959">
                  <a:alpha val="100000"/>
                </a:srgbClr>
              </a:solidFill>
              <a:latin typeface="Calibri"/>
            </a:endParaRPr>
          </a:p>
        </p:txBody>
      </p:sp>
      <p:sp>
        <p:nvSpPr>
          <p:cNvPr id="9" name="Rectangle: Rounded Corners 8">
            <a:extLst>
              <a:ext uri="{FF2B5EF4-FFF2-40B4-BE49-F238E27FC236}">
                <a16:creationId xmlns:a16="http://schemas.microsoft.com/office/drawing/2014/main" id="{6EDB1BC7-6F29-4AF2-B306-E0C350414B32}"/>
              </a:ext>
            </a:extLst>
          </p:cNvPr>
          <p:cNvSpPr/>
          <p:nvPr/>
        </p:nvSpPr>
        <p:spPr bwMode="auto">
          <a:xfrm>
            <a:off x="609600" y="3318986"/>
            <a:ext cx="4114800" cy="719614"/>
          </a:xfrm>
          <a:prstGeom prst="roundRect">
            <a:avLst/>
          </a:prstGeom>
          <a:noFill/>
          <a:ln w="28575"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0" name="Rectangle: Rounded Corners 9">
            <a:extLst>
              <a:ext uri="{FF2B5EF4-FFF2-40B4-BE49-F238E27FC236}">
                <a16:creationId xmlns:a16="http://schemas.microsoft.com/office/drawing/2014/main" id="{5F1B7BF8-5C17-429F-A553-6B75647C84DF}"/>
              </a:ext>
            </a:extLst>
          </p:cNvPr>
          <p:cNvSpPr/>
          <p:nvPr/>
        </p:nvSpPr>
        <p:spPr bwMode="auto">
          <a:xfrm>
            <a:off x="5786452" y="1600200"/>
            <a:ext cx="5262547" cy="533400"/>
          </a:xfrm>
          <a:prstGeom prst="roundRect">
            <a:avLst/>
          </a:prstGeom>
          <a:noFill/>
          <a:ln w="28575"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cxnSp>
        <p:nvCxnSpPr>
          <p:cNvPr id="5" name="Straight Arrow Connector 4">
            <a:extLst>
              <a:ext uri="{FF2B5EF4-FFF2-40B4-BE49-F238E27FC236}">
                <a16:creationId xmlns:a16="http://schemas.microsoft.com/office/drawing/2014/main" id="{37A7823A-95E3-4984-9E11-C810B7B6CFCB}"/>
              </a:ext>
            </a:extLst>
          </p:cNvPr>
          <p:cNvCxnSpPr/>
          <p:nvPr/>
        </p:nvCxnSpPr>
        <p:spPr bwMode="auto">
          <a:xfrm flipV="1">
            <a:off x="4724400" y="1905000"/>
            <a:ext cx="1066800" cy="1752600"/>
          </a:xfrm>
          <a:prstGeom prst="straightConnector1">
            <a:avLst/>
          </a:prstGeom>
          <a:noFill/>
          <a:ln w="57150" cap="flat" cmpd="sng" algn="ctr">
            <a:solidFill>
              <a:srgbClr val="C00000"/>
            </a:solidFill>
            <a:prstDash val="solid"/>
            <a:round/>
            <a:headEnd type="none" w="sm" len="sm"/>
            <a:tailEnd type="triangle"/>
          </a:ln>
          <a:effectLst/>
        </p:spPr>
      </p:cxnSp>
      <p:sp>
        <p:nvSpPr>
          <p:cNvPr id="4" name="TextBox 3">
            <a:extLst>
              <a:ext uri="{FF2B5EF4-FFF2-40B4-BE49-F238E27FC236}">
                <a16:creationId xmlns:a16="http://schemas.microsoft.com/office/drawing/2014/main" id="{50B5DA34-6BE4-428F-9A72-7AD3F00C5B88}"/>
              </a:ext>
            </a:extLst>
          </p:cNvPr>
          <p:cNvSpPr txBox="1"/>
          <p:nvPr/>
        </p:nvSpPr>
        <p:spPr>
          <a:xfrm>
            <a:off x="3667912" y="2278993"/>
            <a:ext cx="1800493" cy="369332"/>
          </a:xfrm>
          <a:prstGeom prst="rect">
            <a:avLst/>
          </a:prstGeom>
          <a:noFill/>
        </p:spPr>
        <p:txBody>
          <a:bodyPr wrap="none" rtlCol="0">
            <a:spAutoFit/>
          </a:bodyPr>
          <a:lstStyle/>
          <a:p>
            <a:r>
              <a:rPr lang="en-US" b="1" dirty="0"/>
              <a:t>2.66+2.66=5.33</a:t>
            </a:r>
          </a:p>
        </p:txBody>
      </p:sp>
    </p:spTree>
    <p:extLst>
      <p:ext uri="{BB962C8B-B14F-4D97-AF65-F5344CB8AC3E}">
        <p14:creationId xmlns:p14="http://schemas.microsoft.com/office/powerpoint/2010/main" val="3522179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286000" y="2438400"/>
            <a:ext cx="7620000" cy="1238250"/>
          </a:xfrm>
          <a:prstGeom prst="rect">
            <a:avLst/>
          </a:prstGeom>
          <a:noFill/>
        </p:spPr>
        <p:txBody>
          <a:bodyPr lIns="91440" tIns="45720" rIns="91440" bIns="45720" rtlCol="0">
            <a:spAutoFit/>
          </a:bodyPr>
          <a:lstStyle/>
          <a:p>
            <a:br>
              <a:rPr dirty="0"/>
            </a:br>
            <a:br>
              <a:rPr dirty="0"/>
            </a:br>
            <a:r>
              <a:rPr lang="en-US" sz="3600" b="1" dirty="0">
                <a:solidFill>
                  <a:srgbClr val="205564">
                    <a:alpha val="100000"/>
                  </a:srgbClr>
                </a:solidFill>
                <a:latin typeface="Cambria"/>
              </a:rPr>
              <a:t>Graph of Word Co-Occurrences</a:t>
            </a:r>
            <a:r>
              <a:rPr lang="en-US" sz="1000" dirty="0">
                <a:solidFill>
                  <a:srgbClr val="898989">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571500" y="0"/>
          <a:ext cx="8572500" cy="6762750"/>
          <a:chOff x="571500" y="0"/>
          <a:chExt cx="8572500" cy="6762750"/>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Distribution of Universal Parts of Speech Tags</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Distribution of Universal Parts of Speech Tags" descr="Distribution of Universal Parts of Speech Tags"/>
          <p:cNvPicPr>
            <a:picLocks noChangeAspect="1"/>
          </p:cNvPicPr>
          <p:nvPr/>
        </p:nvPicPr>
        <p:blipFill>
          <a:blip r:embed="rId2"/>
          <a:stretch>
            <a:fillRect/>
          </a:stretch>
        </p:blipFill>
        <p:spPr>
          <a:xfrm>
            <a:off x="304800" y="571500"/>
            <a:ext cx="8001000" cy="5715000"/>
          </a:xfrm>
          <a:prstGeom prst="rect">
            <a:avLst/>
          </a:prstGeom>
        </p:spPr>
      </p:pic>
      <p:sp>
        <p:nvSpPr>
          <p:cNvPr id="7" name="TextBox 6">
            <a:extLst>
              <a:ext uri="{FF2B5EF4-FFF2-40B4-BE49-F238E27FC236}">
                <a16:creationId xmlns:a16="http://schemas.microsoft.com/office/drawing/2014/main" id="{C0CE68F8-B05A-4A37-8D81-353ECDD5A8EF}"/>
              </a:ext>
            </a:extLst>
          </p:cNvPr>
          <p:cNvSpPr txBox="1"/>
          <p:nvPr/>
        </p:nvSpPr>
        <p:spPr>
          <a:xfrm>
            <a:off x="5715000" y="2590800"/>
            <a:ext cx="5410200" cy="1384995"/>
          </a:xfrm>
          <a:prstGeom prst="rect">
            <a:avLst/>
          </a:prstGeom>
          <a:solidFill>
            <a:schemeClr val="bg1"/>
          </a:solidFill>
          <a:ln>
            <a:solidFill>
              <a:schemeClr val="bg2">
                <a:lumMod val="75000"/>
              </a:schemeClr>
            </a:solidFill>
          </a:ln>
        </p:spPr>
        <p:txBody>
          <a:bodyPr wrap="square">
            <a:spAutoFit/>
          </a:bodyPr>
          <a:lstStyle/>
          <a:p>
            <a:pPr algn="l"/>
            <a:r>
              <a:rPr lang="en-US" sz="2400" b="1" dirty="0">
                <a:latin typeface="+mn-lt"/>
              </a:rPr>
              <a:t>N</a:t>
            </a:r>
            <a:r>
              <a:rPr lang="en-US" sz="2400" b="1" i="0" u="none" strike="noStrike" baseline="0" dirty="0">
                <a:latin typeface="+mn-lt"/>
              </a:rPr>
              <a:t>ouns, verbs, and adjectives </a:t>
            </a:r>
            <a:r>
              <a:rPr lang="en-US" sz="2000" b="1" i="0" u="none" strike="noStrike" baseline="0" dirty="0">
                <a:latin typeface="+mn-lt"/>
              </a:rPr>
              <a:t>(which are the only words shown in the co-occurrence graphs below) make up about 60% of all the words in this corpus.</a:t>
            </a:r>
            <a:endParaRPr lang="en-US" sz="2000" b="1" dirty="0">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571500" y="0"/>
          <a:ext cx="8572500" cy="6762750"/>
          <a:chOff x="571500" y="0"/>
          <a:chExt cx="8572500" cy="6762750"/>
        </a:xfrm>
      </p:grpSpPr>
      <p:sp>
        <p:nvSpPr>
          <p:cNvPr id="5" name="TextBox 4"/>
          <p:cNvSpPr txBox="1"/>
          <p:nvPr/>
        </p:nvSpPr>
        <p:spPr>
          <a:xfrm>
            <a:off x="0" y="-53099"/>
            <a:ext cx="12042550" cy="954107"/>
          </a:xfrm>
          <a:prstGeom prst="rect">
            <a:avLst/>
          </a:prstGeom>
          <a:solidFill>
            <a:schemeClr val="bg1"/>
          </a:solidFill>
        </p:spPr>
        <p:txBody>
          <a:bodyPr wrap="square" lIns="91440" tIns="45720" rIns="91440" bIns="45720" rtlCol="0">
            <a:spAutoFit/>
          </a:bodyPr>
          <a:lstStyle/>
          <a:p>
            <a:r>
              <a:rPr lang="en-US" sz="2400" b="1" i="0" dirty="0">
                <a:solidFill>
                  <a:srgbClr val="205564"/>
                </a:solidFill>
                <a:effectLst/>
                <a:latin typeface="Cambria" panose="02040503050406030204" pitchFamily="18" charset="0"/>
              </a:rPr>
              <a:t>Word co-occurrences </a:t>
            </a:r>
            <a:r>
              <a:rPr lang="en-US" sz="2800" b="1" i="1" dirty="0">
                <a:solidFill>
                  <a:srgbClr val="C00000"/>
                </a:solidFill>
                <a:effectLst/>
                <a:latin typeface="Cambria" panose="02040503050406030204" pitchFamily="18" charset="0"/>
              </a:rPr>
              <a:t>across</a:t>
            </a:r>
            <a:r>
              <a:rPr lang="en-US" sz="2400" b="1" i="0" dirty="0">
                <a:solidFill>
                  <a:srgbClr val="205564"/>
                </a:solidFill>
                <a:effectLst/>
                <a:latin typeface="Cambria" panose="02040503050406030204" pitchFamily="18" charset="0"/>
              </a:rPr>
              <a:t> documents (i.e., Words that follow one another)</a:t>
            </a:r>
          </a:p>
          <a:p>
            <a:r>
              <a:rPr lang="en-US" sz="2800" b="1" dirty="0">
                <a:solidFill>
                  <a:srgbClr val="205564">
                    <a:alpha val="100000"/>
                  </a:srgbClr>
                </a:solidFill>
                <a:latin typeface="Cambria"/>
              </a:rPr>
              <a:t>Includes Nouns, Verbs and Adjectives (retains custom stop-words)</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Includes Nouns, Verbs and Adjectives (retains custom stop-words)" descr="Includes Nouns, Verbs and Adjectives (retains custom stop-words)"/>
          <p:cNvPicPr>
            <a:picLocks noChangeAspect="1"/>
          </p:cNvPicPr>
          <p:nvPr/>
        </p:nvPicPr>
        <p:blipFill>
          <a:blip r:embed="rId2"/>
          <a:stretch>
            <a:fillRect/>
          </a:stretch>
        </p:blipFill>
        <p:spPr>
          <a:xfrm>
            <a:off x="-75920" y="1212802"/>
            <a:ext cx="8001000" cy="5715000"/>
          </a:xfrm>
          <a:prstGeom prst="rect">
            <a:avLst/>
          </a:prstGeom>
        </p:spPr>
      </p:pic>
      <p:sp>
        <p:nvSpPr>
          <p:cNvPr id="7" name="TextBox 6">
            <a:extLst>
              <a:ext uri="{FF2B5EF4-FFF2-40B4-BE49-F238E27FC236}">
                <a16:creationId xmlns:a16="http://schemas.microsoft.com/office/drawing/2014/main" id="{19046C6E-82F6-496F-ABB1-A15920EB45E8}"/>
              </a:ext>
            </a:extLst>
          </p:cNvPr>
          <p:cNvSpPr txBox="1"/>
          <p:nvPr/>
        </p:nvSpPr>
        <p:spPr>
          <a:xfrm>
            <a:off x="7908365" y="803197"/>
            <a:ext cx="4191000" cy="5693866"/>
          </a:xfrm>
          <a:prstGeom prst="rect">
            <a:avLst/>
          </a:prstGeom>
          <a:noFill/>
        </p:spPr>
        <p:txBody>
          <a:bodyPr wrap="square">
            <a:spAutoFit/>
          </a:bodyPr>
          <a:lstStyle/>
          <a:p>
            <a:r>
              <a:rPr lang="en-US" sz="2400" b="1" i="0" u="none" strike="noStrike" baseline="0" dirty="0">
                <a:latin typeface="+mn-lt"/>
              </a:rPr>
              <a:t>word co-occurrence graph</a:t>
            </a:r>
          </a:p>
          <a:p>
            <a:pPr marL="457200" indent="-457200">
              <a:buFont typeface="+mj-lt"/>
              <a:buAutoNum type="arabicPeriod"/>
            </a:pPr>
            <a:r>
              <a:rPr lang="en-US" sz="2000" dirty="0">
                <a:latin typeface="+mn-lt"/>
              </a:rPr>
              <a:t>Summarizes the relative frequencies of pairs of words that are adjacent to each other when we consider the entire corpus as a single document. </a:t>
            </a:r>
          </a:p>
          <a:p>
            <a:pPr marL="457200" indent="-457200">
              <a:buFont typeface="+mj-lt"/>
              <a:buAutoNum type="arabicPeriod"/>
            </a:pPr>
            <a:r>
              <a:rPr lang="en-US" sz="2000" b="1" dirty="0">
                <a:latin typeface="+mn-lt"/>
              </a:rPr>
              <a:t>For every word, adjacent words provide a context. </a:t>
            </a:r>
          </a:p>
          <a:p>
            <a:pPr marL="457200" indent="-457200">
              <a:buFont typeface="+mj-lt"/>
              <a:buAutoNum type="arabicPeriod"/>
            </a:pPr>
            <a:r>
              <a:rPr lang="en-US" sz="2000" dirty="0">
                <a:latin typeface="+mn-lt"/>
              </a:rPr>
              <a:t>The relative frequencies of pairs of words are compiled into a “</a:t>
            </a:r>
            <a:r>
              <a:rPr lang="en-US" sz="2000" i="1" dirty="0">
                <a:solidFill>
                  <a:srgbClr val="C00000"/>
                </a:solidFill>
                <a:latin typeface="+mn-lt"/>
              </a:rPr>
              <a:t>co-occurrence matrix</a:t>
            </a:r>
            <a:r>
              <a:rPr lang="en-US" sz="2000" dirty="0">
                <a:latin typeface="+mn-lt"/>
              </a:rPr>
              <a:t>” and the important elements from this matrix are displayed as a graph.</a:t>
            </a:r>
          </a:p>
          <a:p>
            <a:pPr marL="457200" indent="-457200" algn="l">
              <a:buFont typeface="+mj-lt"/>
              <a:buAutoNum type="arabicPeriod"/>
            </a:pPr>
            <a:r>
              <a:rPr lang="en-US" sz="2000" b="1" dirty="0">
                <a:latin typeface="+mn-lt"/>
              </a:rPr>
              <a:t>The strength of a connection is highlighted by </a:t>
            </a:r>
            <a:r>
              <a:rPr lang="en-US" sz="2000" b="1" i="1" dirty="0">
                <a:latin typeface="+mn-lt"/>
              </a:rPr>
              <a:t>the depth of the color </a:t>
            </a:r>
            <a:r>
              <a:rPr lang="en-US" sz="2000" i="1" dirty="0">
                <a:latin typeface="+mn-lt"/>
              </a:rPr>
              <a:t>of the line </a:t>
            </a:r>
            <a:r>
              <a:rPr lang="en-US" sz="2000" dirty="0">
                <a:latin typeface="+mn-lt"/>
              </a:rPr>
              <a:t>connecting two words.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571500" y="0"/>
          <a:ext cx="8572500" cy="6762750"/>
          <a:chOff x="571500" y="0"/>
          <a:chExt cx="8572500" cy="6762750"/>
        </a:xfrm>
      </p:grpSpPr>
      <p:sp>
        <p:nvSpPr>
          <p:cNvPr id="5" name="TextBox 4"/>
          <p:cNvSpPr txBox="1"/>
          <p:nvPr/>
        </p:nvSpPr>
        <p:spPr>
          <a:xfrm>
            <a:off x="-76200" y="0"/>
            <a:ext cx="12573000" cy="892552"/>
          </a:xfrm>
          <a:prstGeom prst="rect">
            <a:avLst/>
          </a:prstGeom>
          <a:solidFill>
            <a:schemeClr val="bg1"/>
          </a:solidFill>
        </p:spPr>
        <p:txBody>
          <a:bodyPr wrap="square" lIns="91440" tIns="45720" rIns="91440" bIns="45720" rtlCol="0">
            <a:spAutoFit/>
          </a:bodyPr>
          <a:lstStyle/>
          <a:p>
            <a:r>
              <a:rPr lang="en-US" sz="2400" b="1" i="0" dirty="0">
                <a:solidFill>
                  <a:srgbClr val="205564"/>
                </a:solidFill>
                <a:effectLst/>
                <a:latin typeface="Cambria" panose="02040503050406030204" pitchFamily="18" charset="0"/>
              </a:rPr>
              <a:t>Word co-occurrences </a:t>
            </a:r>
            <a:r>
              <a:rPr lang="en-US" sz="2800" b="1" i="1" dirty="0">
                <a:solidFill>
                  <a:srgbClr val="C00000"/>
                </a:solidFill>
                <a:effectLst/>
                <a:latin typeface="Cambria" panose="02040503050406030204" pitchFamily="18" charset="0"/>
              </a:rPr>
              <a:t>within</a:t>
            </a:r>
            <a:r>
              <a:rPr lang="en-US" sz="2400" b="1" i="0" dirty="0">
                <a:solidFill>
                  <a:srgbClr val="205564"/>
                </a:solidFill>
                <a:effectLst/>
                <a:latin typeface="Cambria" panose="02040503050406030204" pitchFamily="18" charset="0"/>
              </a:rPr>
              <a:t> documents (i.e., Words that follow one another)</a:t>
            </a:r>
          </a:p>
          <a:p>
            <a:r>
              <a:rPr lang="en-US" sz="2400" b="1" dirty="0">
                <a:solidFill>
                  <a:srgbClr val="205564">
                    <a:alpha val="100000"/>
                  </a:srgbClr>
                </a:solidFill>
                <a:latin typeface="Cambria"/>
              </a:rPr>
              <a:t>Includes Nouns, Verbs and Adjectives (retains custom stop-words)</a:t>
            </a:r>
            <a:r>
              <a:rPr lang="en-US" sz="900" dirty="0">
                <a:solidFill>
                  <a:srgbClr val="000000">
                    <a:alpha val="100000"/>
                  </a:srgbClr>
                </a:solidFill>
                <a:latin typeface="Calibri"/>
              </a:rPr>
              <a:t> </a:t>
            </a:r>
            <a:endParaRPr lang="en-US" sz="1000" dirty="0">
              <a:solidFill>
                <a:srgbClr val="000000">
                  <a:alpha val="100000"/>
                </a:srgbClr>
              </a:solidFill>
              <a:latin typeface="Calibri"/>
            </a:endParaRP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Includes Nouns, Verbs and Adjectives (retains custom stop-words)" descr="Includes Nouns, Verbs and Adjectives (retains custom stop-words)"/>
          <p:cNvPicPr>
            <a:picLocks noChangeAspect="1"/>
          </p:cNvPicPr>
          <p:nvPr/>
        </p:nvPicPr>
        <p:blipFill>
          <a:blip r:embed="rId2"/>
          <a:stretch>
            <a:fillRect/>
          </a:stretch>
        </p:blipFill>
        <p:spPr>
          <a:xfrm>
            <a:off x="-54077" y="1295400"/>
            <a:ext cx="8001000" cy="5715000"/>
          </a:xfrm>
          <a:prstGeom prst="rect">
            <a:avLst/>
          </a:prstGeom>
        </p:spPr>
      </p:pic>
      <p:sp>
        <p:nvSpPr>
          <p:cNvPr id="7" name="TextBox 6">
            <a:extLst>
              <a:ext uri="{FF2B5EF4-FFF2-40B4-BE49-F238E27FC236}">
                <a16:creationId xmlns:a16="http://schemas.microsoft.com/office/drawing/2014/main" id="{8272A36D-D851-4C4F-A5B4-6C6A962955AF}"/>
              </a:ext>
            </a:extLst>
          </p:cNvPr>
          <p:cNvSpPr txBox="1"/>
          <p:nvPr/>
        </p:nvSpPr>
        <p:spPr>
          <a:xfrm>
            <a:off x="7848600" y="914400"/>
            <a:ext cx="4343400" cy="4893647"/>
          </a:xfrm>
          <a:prstGeom prst="rect">
            <a:avLst/>
          </a:prstGeom>
          <a:noFill/>
        </p:spPr>
        <p:txBody>
          <a:bodyPr wrap="square">
            <a:spAutoFit/>
          </a:bodyPr>
          <a:lstStyle/>
          <a:p>
            <a:pPr marL="457200" indent="-457200" algn="l">
              <a:buFont typeface="+mj-lt"/>
              <a:buAutoNum type="arabicPeriod"/>
            </a:pPr>
            <a:r>
              <a:rPr lang="en-US" sz="2400" b="0" i="0" u="none" strike="noStrike" baseline="0" dirty="0">
                <a:latin typeface="+mn-lt"/>
              </a:rPr>
              <a:t>This graph shows word co-occurrence </a:t>
            </a:r>
            <a:r>
              <a:rPr lang="en-US" sz="2400" b="1" i="0" u="none" strike="noStrike" baseline="0" dirty="0">
                <a:latin typeface="+mn-lt"/>
              </a:rPr>
              <a:t>within sentences</a:t>
            </a:r>
            <a:r>
              <a:rPr lang="en-US" sz="2400" b="1" dirty="0">
                <a:latin typeface="+mn-lt"/>
              </a:rPr>
              <a:t>. </a:t>
            </a:r>
          </a:p>
          <a:p>
            <a:pPr marL="457200" indent="-457200" algn="l">
              <a:buFont typeface="+mj-lt"/>
              <a:buAutoNum type="arabicPeriod"/>
            </a:pPr>
            <a:r>
              <a:rPr lang="en-US" sz="2400" b="0" i="0" u="none" strike="noStrike" baseline="0" dirty="0">
                <a:latin typeface="+mn-lt"/>
              </a:rPr>
              <a:t>The context is broader than the </a:t>
            </a:r>
            <a:r>
              <a:rPr lang="en-US" sz="2400" b="1" i="0" u="none" strike="noStrike" baseline="0" dirty="0">
                <a:latin typeface="+mn-lt"/>
              </a:rPr>
              <a:t>adjacent word </a:t>
            </a:r>
            <a:r>
              <a:rPr lang="en-US" sz="2400" b="0" i="0" u="none" strike="noStrike" baseline="0" dirty="0">
                <a:latin typeface="+mn-lt"/>
              </a:rPr>
              <a:t>restriction for co-occurrence in the graph we considered above.  </a:t>
            </a:r>
          </a:p>
          <a:p>
            <a:pPr marL="457200" indent="-457200" algn="l">
              <a:buFont typeface="+mj-lt"/>
              <a:buAutoNum type="arabicPeriod"/>
            </a:pPr>
            <a:r>
              <a:rPr lang="en-US" sz="2400" dirty="0">
                <a:latin typeface="+mn-lt"/>
              </a:rPr>
              <a:t>The analysis at the sentence level could alter </a:t>
            </a:r>
            <a:r>
              <a:rPr lang="en-US" sz="2400" i="1" dirty="0">
                <a:latin typeface="+mn-lt"/>
              </a:rPr>
              <a:t>the strengths of the connections </a:t>
            </a:r>
            <a:r>
              <a:rPr lang="en-US" sz="2400" dirty="0">
                <a:latin typeface="+mn-lt"/>
              </a:rPr>
              <a:t>between words.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0" y="1"/>
            <a:ext cx="12344400" cy="430887"/>
          </a:xfrm>
          <a:prstGeom prst="rect">
            <a:avLst/>
          </a:prstGeom>
          <a:noFill/>
        </p:spPr>
        <p:txBody>
          <a:bodyPr wrap="square" lIns="91440" tIns="45720" rIns="91440" bIns="45720" rtlCol="0">
            <a:spAutoFit/>
          </a:bodyPr>
          <a:lstStyle/>
          <a:p>
            <a:pPr algn="l"/>
            <a:r>
              <a:rPr lang="en-US" sz="2200" b="1" i="0" dirty="0">
                <a:solidFill>
                  <a:srgbClr val="205564"/>
                </a:solidFill>
                <a:effectLst/>
                <a:latin typeface="Cambria" panose="02040503050406030204" pitchFamily="18" charset="0"/>
              </a:rPr>
              <a:t>RAKE Analysis (Rapid Automatic Keyword Extraction) -- Keywords with highest RAKE values</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Keywords with highest RAKE values" descr="Keywords with highest RAKE values"/>
          <p:cNvPicPr>
            <a:picLocks noChangeAspect="1"/>
          </p:cNvPicPr>
          <p:nvPr/>
        </p:nvPicPr>
        <p:blipFill>
          <a:blip r:embed="rId2"/>
          <a:stretch>
            <a:fillRect/>
          </a:stretch>
        </p:blipFill>
        <p:spPr>
          <a:xfrm>
            <a:off x="5410200" y="801527"/>
            <a:ext cx="6667500" cy="4762500"/>
          </a:xfrm>
          <a:prstGeom prst="rect">
            <a:avLst/>
          </a:prstGeom>
        </p:spPr>
      </p:pic>
      <p:sp>
        <p:nvSpPr>
          <p:cNvPr id="5" name="TextBox 4"/>
          <p:cNvSpPr txBox="1"/>
          <p:nvPr/>
        </p:nvSpPr>
        <p:spPr>
          <a:xfrm>
            <a:off x="89228" y="5257800"/>
            <a:ext cx="10896600" cy="1200329"/>
          </a:xfrm>
          <a:prstGeom prst="rect">
            <a:avLst/>
          </a:prstGeom>
          <a:noFill/>
        </p:spPr>
        <p:txBody>
          <a:bodyPr wrap="square" lIns="91440" tIns="45720" rIns="91440" bIns="45720" rtlCol="0">
            <a:spAutoFit/>
          </a:bodyPr>
          <a:lstStyle/>
          <a:p>
            <a:r>
              <a:rPr lang="en-US" sz="2400" b="1" i="0" dirty="0">
                <a:solidFill>
                  <a:srgbClr val="000000"/>
                </a:solidFill>
                <a:effectLst/>
                <a:latin typeface="Times New Roman" panose="02020603050405020304" pitchFamily="18" charset="0"/>
              </a:rPr>
              <a:t>Keywords with highest RAKE values</a:t>
            </a:r>
            <a:r>
              <a:rPr lang="en-US" sz="2400" b="0" i="0" dirty="0">
                <a:solidFill>
                  <a:srgbClr val="000000"/>
                </a:solidFill>
                <a:effectLst/>
                <a:latin typeface="Times New Roman" panose="02020603050405020304" pitchFamily="18" charset="0"/>
              </a:rPr>
              <a:t>. </a:t>
            </a:r>
          </a:p>
          <a:p>
            <a:r>
              <a:rPr lang="en-US" sz="2400" dirty="0">
                <a:solidFill>
                  <a:srgbClr val="595959">
                    <a:alpha val="100000"/>
                  </a:srgbClr>
                </a:solidFill>
                <a:latin typeface="Calibri"/>
              </a:rPr>
              <a:t>The top keywords (i.e., contiguous sequence of words ignoring irrelevant words) were identified with minimum frequency of occurrences set to 0.01% of total word count.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raphical user interface&#10;&#10;Description automatically generated with medium confidence">
            <a:extLst>
              <a:ext uri="{FF2B5EF4-FFF2-40B4-BE49-F238E27FC236}">
                <a16:creationId xmlns:a16="http://schemas.microsoft.com/office/drawing/2014/main" id="{58E75471-125A-414D-8CEC-3A3DE6BB08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0650" y="176661"/>
            <a:ext cx="11950700" cy="4720526"/>
          </a:xfrm>
          <a:prstGeom prst="rect">
            <a:avLst/>
          </a:prstGeom>
          <a:solidFill>
            <a:srgbClr val="FFFFFF"/>
          </a:solidFill>
        </p:spPr>
      </p:pic>
      <p:sp>
        <p:nvSpPr>
          <p:cNvPr id="4" name="TextBox 3">
            <a:extLst>
              <a:ext uri="{FF2B5EF4-FFF2-40B4-BE49-F238E27FC236}">
                <a16:creationId xmlns:a16="http://schemas.microsoft.com/office/drawing/2014/main" id="{FE31F4C0-58A2-40E7-9599-BE4014B4602D}"/>
              </a:ext>
            </a:extLst>
          </p:cNvPr>
          <p:cNvSpPr txBox="1"/>
          <p:nvPr/>
        </p:nvSpPr>
        <p:spPr>
          <a:xfrm>
            <a:off x="266700" y="4321076"/>
            <a:ext cx="11658600" cy="2308324"/>
          </a:xfrm>
          <a:prstGeom prst="rect">
            <a:avLst/>
          </a:prstGeom>
          <a:noFill/>
        </p:spPr>
        <p:txBody>
          <a:bodyPr wrap="square">
            <a:spAutoFit/>
          </a:bodyPr>
          <a:lstStyle/>
          <a:p>
            <a:pPr algn="l"/>
            <a:r>
              <a:rPr lang="en-US" sz="2400" dirty="0">
                <a:solidFill>
                  <a:srgbClr val="281E1E"/>
                </a:solidFill>
                <a:latin typeface="Roboto" panose="02000000000000000000" pitchFamily="2" charset="0"/>
              </a:rPr>
              <a:t>C</a:t>
            </a:r>
            <a:r>
              <a:rPr lang="en-US" sz="2400" b="0" i="0" dirty="0">
                <a:solidFill>
                  <a:srgbClr val="281E1E"/>
                </a:solidFill>
                <a:effectLst/>
                <a:latin typeface="Roboto" panose="02000000000000000000" pitchFamily="2" charset="0"/>
              </a:rPr>
              <a:t>hallenges in sentiment analysis because of complicated sentences, sarcasm, slangs. For example, in beauty parlance, “It just sucks everything from my pores” would mean a positive sentiment OR “I am dying to use ABC product” would mean a positive sentiment.</a:t>
            </a:r>
          </a:p>
          <a:p>
            <a:br>
              <a:rPr lang="en-US" sz="2400" dirty="0"/>
            </a:br>
            <a:endParaRPr lang="en-US" sz="2400" dirty="0"/>
          </a:p>
        </p:txBody>
      </p:sp>
      <p:sp>
        <p:nvSpPr>
          <p:cNvPr id="6" name="TextBox 5">
            <a:extLst>
              <a:ext uri="{FF2B5EF4-FFF2-40B4-BE49-F238E27FC236}">
                <a16:creationId xmlns:a16="http://schemas.microsoft.com/office/drawing/2014/main" id="{7B6AB15E-7FE2-46A6-9C54-4AC6343129D7}"/>
              </a:ext>
            </a:extLst>
          </p:cNvPr>
          <p:cNvSpPr txBox="1"/>
          <p:nvPr/>
        </p:nvSpPr>
        <p:spPr>
          <a:xfrm>
            <a:off x="2971800" y="6035008"/>
            <a:ext cx="8534400" cy="369332"/>
          </a:xfrm>
          <a:prstGeom prst="rect">
            <a:avLst/>
          </a:prstGeom>
          <a:noFill/>
        </p:spPr>
        <p:txBody>
          <a:bodyPr wrap="square">
            <a:spAutoFit/>
          </a:bodyPr>
          <a:lstStyle/>
          <a:p>
            <a:r>
              <a:rPr lang="en-US" dirty="0">
                <a:hlinkClick r:id="rId3"/>
              </a:rPr>
              <a:t>https://chistats.com/sentiment-analysis-with-topic-modelling/</a:t>
            </a:r>
            <a:r>
              <a:rPr lang="en-US" dirty="0"/>
              <a:t> </a:t>
            </a:r>
          </a:p>
        </p:txBody>
      </p:sp>
      <p:sp>
        <p:nvSpPr>
          <p:cNvPr id="8" name="TextBox 7">
            <a:extLst>
              <a:ext uri="{FF2B5EF4-FFF2-40B4-BE49-F238E27FC236}">
                <a16:creationId xmlns:a16="http://schemas.microsoft.com/office/drawing/2014/main" id="{6F4CE1B9-31B7-45DD-A583-E0E902CF44E3}"/>
              </a:ext>
            </a:extLst>
          </p:cNvPr>
          <p:cNvSpPr txBox="1"/>
          <p:nvPr/>
        </p:nvSpPr>
        <p:spPr>
          <a:xfrm>
            <a:off x="990600" y="84328"/>
            <a:ext cx="6096000" cy="523220"/>
          </a:xfrm>
          <a:prstGeom prst="rect">
            <a:avLst/>
          </a:prstGeom>
          <a:noFill/>
        </p:spPr>
        <p:txBody>
          <a:bodyPr wrap="square">
            <a:spAutoFit/>
          </a:bodyPr>
          <a:lstStyle/>
          <a:p>
            <a:r>
              <a:rPr lang="en-US" sz="2800" b="1" i="0" dirty="0">
                <a:solidFill>
                  <a:srgbClr val="281E1E"/>
                </a:solidFill>
                <a:effectLst/>
                <a:latin typeface="Roboto" panose="02000000000000000000" pitchFamily="2" charset="0"/>
              </a:rPr>
              <a:t>Sentiment Analysis </a:t>
            </a:r>
            <a:endParaRPr lang="en-US" sz="2800" b="1" dirty="0"/>
          </a:p>
        </p:txBody>
      </p:sp>
    </p:spTree>
    <p:extLst>
      <p:ext uri="{BB962C8B-B14F-4D97-AF65-F5344CB8AC3E}">
        <p14:creationId xmlns:p14="http://schemas.microsoft.com/office/powerpoint/2010/main" val="115166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209800" y="2809875"/>
            <a:ext cx="7620000" cy="800219"/>
          </a:xfrm>
          <a:prstGeom prst="rect">
            <a:avLst/>
          </a:prstGeom>
          <a:noFill/>
        </p:spPr>
        <p:txBody>
          <a:bodyPr lIns="91440" tIns="45720" rIns="91440" bIns="45720" rtlCol="0">
            <a:spAutoFit/>
          </a:bodyPr>
          <a:lstStyle/>
          <a:p>
            <a:br>
              <a:rPr dirty="0"/>
            </a:br>
            <a:br>
              <a:rPr dirty="0"/>
            </a:br>
            <a:endParaRPr lang="en-US" sz="1000" b="1" dirty="0">
              <a:solidFill>
                <a:srgbClr val="000000">
                  <a:alpha val="100000"/>
                </a:srgbClr>
              </a:solidFill>
              <a:latin typeface="Calibri"/>
            </a:endParaRPr>
          </a:p>
        </p:txBody>
      </p:sp>
      <p:sp>
        <p:nvSpPr>
          <p:cNvPr id="5" name="Title 4">
            <a:extLst>
              <a:ext uri="{FF2B5EF4-FFF2-40B4-BE49-F238E27FC236}">
                <a16:creationId xmlns:a16="http://schemas.microsoft.com/office/drawing/2014/main" id="{E61CC679-6D71-4A57-94E8-1F8630A934A1}"/>
              </a:ext>
            </a:extLst>
          </p:cNvPr>
          <p:cNvSpPr>
            <a:spLocks noGrp="1"/>
          </p:cNvSpPr>
          <p:nvPr>
            <p:ph type="title"/>
          </p:nvPr>
        </p:nvSpPr>
        <p:spPr/>
        <p:txBody>
          <a:bodyPr/>
          <a:lstStyle/>
          <a:p>
            <a:r>
              <a:rPr lang="en-US" sz="3200" b="1" dirty="0">
                <a:solidFill>
                  <a:srgbClr val="205564">
                    <a:alpha val="100000"/>
                  </a:srgbClr>
                </a:solidFill>
                <a:latin typeface="Cambria"/>
              </a:rPr>
              <a:t>Topic Model</a:t>
            </a:r>
            <a:endParaRPr lang="en-US" sz="3200" dirty="0"/>
          </a:p>
        </p:txBody>
      </p:sp>
      <p:sp>
        <p:nvSpPr>
          <p:cNvPr id="7" name="Content Placeholder 6">
            <a:extLst>
              <a:ext uri="{FF2B5EF4-FFF2-40B4-BE49-F238E27FC236}">
                <a16:creationId xmlns:a16="http://schemas.microsoft.com/office/drawing/2014/main" id="{D91EDE25-1CB0-4D97-8DF4-C276DFC26FF3}"/>
              </a:ext>
            </a:extLst>
          </p:cNvPr>
          <p:cNvSpPr>
            <a:spLocks noGrp="1"/>
          </p:cNvSpPr>
          <p:nvPr>
            <p:ph idx="1"/>
          </p:nvPr>
        </p:nvSpPr>
        <p:spPr/>
        <p:txBody>
          <a:bodyPr/>
          <a:lstStyle/>
          <a:p>
            <a:pPr marL="0" indent="0">
              <a:buNone/>
            </a:pPr>
            <a:r>
              <a:rPr lang="en-US" sz="3200" b="0" i="0" dirty="0">
                <a:solidFill>
                  <a:srgbClr val="202124"/>
                </a:solidFill>
                <a:effectLst/>
                <a:latin typeface="Roboto" panose="02000000000000000000" pitchFamily="2" charset="0"/>
              </a:rPr>
              <a:t>Topic modelling is </a:t>
            </a:r>
            <a:r>
              <a:rPr lang="en-US" sz="3200" b="1" i="0" dirty="0">
                <a:solidFill>
                  <a:srgbClr val="202124"/>
                </a:solidFill>
                <a:effectLst/>
                <a:latin typeface="Roboto" panose="02000000000000000000" pitchFamily="2" charset="0"/>
              </a:rPr>
              <a:t>a process to automatically detect topics present in the text and derive hidden patterns in the corpus</a:t>
            </a:r>
            <a:r>
              <a:rPr lang="en-US" sz="3200" b="0" i="0" dirty="0">
                <a:solidFill>
                  <a:srgbClr val="202124"/>
                </a:solidFill>
                <a:effectLst/>
                <a:latin typeface="Roboto" panose="02000000000000000000" pitchFamily="2" charset="0"/>
              </a:rPr>
              <a:t> and thus assist in better decision making. Topics can also be defined as repeated pattern of most </a:t>
            </a:r>
            <a:r>
              <a:rPr lang="en-US" sz="3200" i="0" dirty="0">
                <a:solidFill>
                  <a:srgbClr val="C00000"/>
                </a:solidFill>
                <a:effectLst/>
                <a:latin typeface="Roboto" panose="02000000000000000000" pitchFamily="2" charset="0"/>
              </a:rPr>
              <a:t>occurring terms </a:t>
            </a:r>
            <a:r>
              <a:rPr lang="en-US" sz="3200" b="0" i="0" dirty="0">
                <a:solidFill>
                  <a:srgbClr val="202124"/>
                </a:solidFill>
                <a:effectLst/>
                <a:latin typeface="Roboto" panose="02000000000000000000" pitchFamily="2" charset="0"/>
              </a:rPr>
              <a:t>in a </a:t>
            </a:r>
            <a:r>
              <a:rPr lang="en-US" sz="3200" i="1" dirty="0">
                <a:solidFill>
                  <a:srgbClr val="202124"/>
                </a:solidFill>
                <a:effectLst/>
                <a:latin typeface="Roboto" panose="02000000000000000000" pitchFamily="2" charset="0"/>
              </a:rPr>
              <a:t>corpus of text.</a:t>
            </a:r>
            <a:endParaRPr lang="en-US" sz="3200" i="1" dirty="0"/>
          </a:p>
        </p:txBody>
      </p:sp>
      <p:sp>
        <p:nvSpPr>
          <p:cNvPr id="9" name="TextBox 8">
            <a:extLst>
              <a:ext uri="{FF2B5EF4-FFF2-40B4-BE49-F238E27FC236}">
                <a16:creationId xmlns:a16="http://schemas.microsoft.com/office/drawing/2014/main" id="{CEB3BA89-E546-4E24-9363-A791FFDD3D02}"/>
              </a:ext>
            </a:extLst>
          </p:cNvPr>
          <p:cNvSpPr txBox="1"/>
          <p:nvPr/>
        </p:nvSpPr>
        <p:spPr>
          <a:xfrm>
            <a:off x="762000" y="3124200"/>
            <a:ext cx="12877800" cy="369332"/>
          </a:xfrm>
          <a:prstGeom prst="rect">
            <a:avLst/>
          </a:prstGeom>
          <a:noFill/>
        </p:spPr>
        <p:txBody>
          <a:bodyPr wrap="square">
            <a:spAutoFit/>
          </a:bodyPr>
          <a:lstStyle/>
          <a:p>
            <a:r>
              <a:rPr lang="en-US" dirty="0">
                <a:hlinkClick r:id="rId2"/>
              </a:rPr>
              <a:t>https://chistats.com/sentiment-analysis-with-topic-modelling/</a:t>
            </a:r>
            <a:r>
              <a:rPr lang="en-US" dirty="0"/>
              <a:t> </a:t>
            </a:r>
          </a:p>
        </p:txBody>
      </p:sp>
      <p:sp>
        <p:nvSpPr>
          <p:cNvPr id="10" name="TextBox 9">
            <a:extLst>
              <a:ext uri="{FF2B5EF4-FFF2-40B4-BE49-F238E27FC236}">
                <a16:creationId xmlns:a16="http://schemas.microsoft.com/office/drawing/2014/main" id="{C15DC472-B4C1-445A-843D-BDDA87954EF5}"/>
              </a:ext>
            </a:extLst>
          </p:cNvPr>
          <p:cNvSpPr txBox="1"/>
          <p:nvPr/>
        </p:nvSpPr>
        <p:spPr>
          <a:xfrm>
            <a:off x="533400" y="5715000"/>
            <a:ext cx="6378734" cy="369332"/>
          </a:xfrm>
          <a:prstGeom prst="rect">
            <a:avLst/>
          </a:prstGeom>
          <a:noFill/>
        </p:spPr>
        <p:txBody>
          <a:bodyPr wrap="none" rtlCol="0">
            <a:spAutoFit/>
          </a:bodyPr>
          <a:lstStyle/>
          <a:p>
            <a:r>
              <a:rPr lang="en-US" dirty="0"/>
              <a:t>Topic Modeling, </a:t>
            </a:r>
            <a:r>
              <a:rPr lang="en-US" dirty="0">
                <a:hlinkClick r:id="rId3"/>
              </a:rPr>
              <a:t>https://rpubs.com/nr2670/week09_tasection</a:t>
            </a:r>
            <a:r>
              <a:rPr lang="en-US" dirty="0"/>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EB455-C536-464A-9617-00398D3EC0B3}"/>
              </a:ext>
            </a:extLst>
          </p:cNvPr>
          <p:cNvSpPr>
            <a:spLocks noGrp="1"/>
          </p:cNvSpPr>
          <p:nvPr>
            <p:ph type="title"/>
          </p:nvPr>
        </p:nvSpPr>
        <p:spPr/>
        <p:txBody>
          <a:bodyPr/>
          <a:lstStyle/>
          <a:p>
            <a:r>
              <a:rPr lang="en-US" sz="2800" i="0" dirty="0">
                <a:solidFill>
                  <a:srgbClr val="2B3E51"/>
                </a:solidFill>
                <a:effectLst/>
                <a:latin typeface="+mn-lt"/>
              </a:rPr>
              <a:t>Topic Modeling</a:t>
            </a:r>
            <a:endParaRPr lang="en-US" sz="2800" dirty="0">
              <a:latin typeface="+mn-lt"/>
            </a:endParaRPr>
          </a:p>
        </p:txBody>
      </p:sp>
      <p:sp>
        <p:nvSpPr>
          <p:cNvPr id="3" name="Content Placeholder 2">
            <a:extLst>
              <a:ext uri="{FF2B5EF4-FFF2-40B4-BE49-F238E27FC236}">
                <a16:creationId xmlns:a16="http://schemas.microsoft.com/office/drawing/2014/main" id="{8CC8B325-77B1-487A-9BF4-508A5263DD32}"/>
              </a:ext>
            </a:extLst>
          </p:cNvPr>
          <p:cNvSpPr>
            <a:spLocks noGrp="1"/>
          </p:cNvSpPr>
          <p:nvPr>
            <p:ph idx="1"/>
          </p:nvPr>
        </p:nvSpPr>
        <p:spPr/>
        <p:txBody>
          <a:bodyPr/>
          <a:lstStyle/>
          <a:p>
            <a:pPr marL="0" indent="0">
              <a:buNone/>
            </a:pPr>
            <a:r>
              <a:rPr lang="en-US" sz="2800" b="0" i="0" dirty="0">
                <a:solidFill>
                  <a:srgbClr val="2B3E51"/>
                </a:solidFill>
                <a:effectLst/>
                <a:latin typeface="Open Sans" panose="020B0606030504020204" pitchFamily="34" charset="0"/>
              </a:rPr>
              <a:t>Topic modeling is an </a:t>
            </a:r>
            <a:r>
              <a:rPr lang="en-US" sz="2800" i="0" dirty="0">
                <a:solidFill>
                  <a:srgbClr val="2B3E51"/>
                </a:solidFill>
                <a:effectLst/>
                <a:latin typeface="Open Sans" panose="020B0606030504020204" pitchFamily="34" charset="0"/>
              </a:rPr>
              <a:t>unsupervised machine learning </a:t>
            </a:r>
            <a:r>
              <a:rPr lang="en-US" sz="2800" b="0" i="0" dirty="0">
                <a:solidFill>
                  <a:srgbClr val="2B3E51"/>
                </a:solidFill>
                <a:effectLst/>
                <a:latin typeface="Open Sans" panose="020B0606030504020204" pitchFamily="34" charset="0"/>
              </a:rPr>
              <a:t>technique that’s capable of scanning a set of documents, detecting word and phrase patterns within them, and automatically clustering word groups and similar expressions that best characterize a set of documents.</a:t>
            </a:r>
          </a:p>
          <a:p>
            <a:pPr marL="0" indent="0">
              <a:buNone/>
            </a:pPr>
            <a:endParaRPr lang="en-US" sz="2800" b="0" dirty="0">
              <a:solidFill>
                <a:srgbClr val="2B3E51"/>
              </a:solidFill>
              <a:latin typeface="Open Sans" panose="020B0606030504020204" pitchFamily="34" charset="0"/>
            </a:endParaRPr>
          </a:p>
          <a:p>
            <a:pPr marL="0" indent="0">
              <a:buNone/>
            </a:pPr>
            <a:r>
              <a:rPr lang="en-US" sz="2800" b="1" i="0" dirty="0">
                <a:solidFill>
                  <a:srgbClr val="2B3E51"/>
                </a:solidFill>
                <a:effectLst/>
                <a:latin typeface="Open Sans" panose="020B0606030504020204" pitchFamily="34" charset="0"/>
              </a:rPr>
              <a:t>Topic modeling</a:t>
            </a:r>
            <a:r>
              <a:rPr lang="en-US" sz="2800" b="0" i="0" dirty="0">
                <a:solidFill>
                  <a:srgbClr val="2B3E51"/>
                </a:solidFill>
                <a:effectLst/>
                <a:latin typeface="Open Sans" panose="020B0606030504020204" pitchFamily="34" charset="0"/>
              </a:rPr>
              <a:t> is an </a:t>
            </a:r>
            <a:r>
              <a:rPr lang="en-US" sz="2800" i="1" dirty="0">
                <a:solidFill>
                  <a:srgbClr val="2B3E51"/>
                </a:solidFill>
                <a:effectLst/>
                <a:latin typeface="Open Sans" panose="020B0606030504020204" pitchFamily="34" charset="0"/>
              </a:rPr>
              <a:t>‘unsupervised’ machine learning technique</a:t>
            </a:r>
            <a:r>
              <a:rPr lang="en-US" sz="2800" b="0" i="0" dirty="0">
                <a:solidFill>
                  <a:srgbClr val="2B3E51"/>
                </a:solidFill>
                <a:effectLst/>
                <a:latin typeface="Open Sans" panose="020B0606030504020204" pitchFamily="34" charset="0"/>
              </a:rPr>
              <a:t>, in other words, one that doesn’t require training. </a:t>
            </a:r>
          </a:p>
          <a:p>
            <a:pPr marL="0" indent="0">
              <a:buNone/>
            </a:pPr>
            <a:r>
              <a:rPr lang="en-US" sz="2800" b="1" i="0" dirty="0">
                <a:solidFill>
                  <a:srgbClr val="2B3E51"/>
                </a:solidFill>
                <a:effectLst/>
                <a:latin typeface="Open Sans" panose="020B0606030504020204" pitchFamily="34" charset="0"/>
              </a:rPr>
              <a:t>Topic classification</a:t>
            </a:r>
            <a:r>
              <a:rPr lang="en-US" sz="2800" b="0" i="0" dirty="0">
                <a:solidFill>
                  <a:srgbClr val="2B3E51"/>
                </a:solidFill>
                <a:effectLst/>
                <a:latin typeface="Open Sans" panose="020B0606030504020204" pitchFamily="34" charset="0"/>
              </a:rPr>
              <a:t> is a ‘supervised’ machine learning technique, one that needs training before being able to automatically analyze texts. </a:t>
            </a:r>
            <a:endParaRPr lang="en-US" sz="3600" dirty="0"/>
          </a:p>
        </p:txBody>
      </p:sp>
      <p:sp>
        <p:nvSpPr>
          <p:cNvPr id="5" name="TextBox 4">
            <a:extLst>
              <a:ext uri="{FF2B5EF4-FFF2-40B4-BE49-F238E27FC236}">
                <a16:creationId xmlns:a16="http://schemas.microsoft.com/office/drawing/2014/main" id="{7795004C-857A-47C5-9586-465A8F2A3F66}"/>
              </a:ext>
            </a:extLst>
          </p:cNvPr>
          <p:cNvSpPr txBox="1"/>
          <p:nvPr/>
        </p:nvSpPr>
        <p:spPr>
          <a:xfrm>
            <a:off x="533400" y="5694704"/>
            <a:ext cx="12039600" cy="369332"/>
          </a:xfrm>
          <a:prstGeom prst="rect">
            <a:avLst/>
          </a:prstGeom>
          <a:noFill/>
        </p:spPr>
        <p:txBody>
          <a:bodyPr wrap="square">
            <a:spAutoFit/>
          </a:bodyPr>
          <a:lstStyle/>
          <a:p>
            <a:r>
              <a:rPr lang="en-US" dirty="0">
                <a:hlinkClick r:id="rId2"/>
              </a:rPr>
              <a:t>https://monkeylearn.com/blog/introduction-to-topic-modeling/</a:t>
            </a:r>
            <a:r>
              <a:rPr lang="en-US" dirty="0"/>
              <a:t> </a:t>
            </a:r>
          </a:p>
        </p:txBody>
      </p:sp>
    </p:spTree>
    <p:extLst>
      <p:ext uri="{BB962C8B-B14F-4D97-AF65-F5344CB8AC3E}">
        <p14:creationId xmlns:p14="http://schemas.microsoft.com/office/powerpoint/2010/main" val="911396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63C7F-E5C1-4D07-824F-C30D4399E50A}"/>
              </a:ext>
            </a:extLst>
          </p:cNvPr>
          <p:cNvSpPr>
            <a:spLocks noGrp="1"/>
          </p:cNvSpPr>
          <p:nvPr>
            <p:ph idx="1"/>
          </p:nvPr>
        </p:nvSpPr>
        <p:spPr/>
        <p:txBody>
          <a:bodyPr/>
          <a:lstStyle/>
          <a:p>
            <a:endParaRPr lang="en-US"/>
          </a:p>
        </p:txBody>
      </p:sp>
      <p:pic>
        <p:nvPicPr>
          <p:cNvPr id="7170" name="Picture 2">
            <a:extLst>
              <a:ext uri="{FF2B5EF4-FFF2-40B4-BE49-F238E27FC236}">
                <a16:creationId xmlns:a16="http://schemas.microsoft.com/office/drawing/2014/main" id="{285F5D4B-DBC0-4285-BE9C-CC9F47E657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220" y="228600"/>
            <a:ext cx="12180888"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5C7151F-C79E-4132-BC48-48E29022E275}"/>
              </a:ext>
            </a:extLst>
          </p:cNvPr>
          <p:cNvSpPr txBox="1"/>
          <p:nvPr/>
        </p:nvSpPr>
        <p:spPr>
          <a:xfrm>
            <a:off x="56356" y="6438775"/>
            <a:ext cx="7944644" cy="369332"/>
          </a:xfrm>
          <a:prstGeom prst="rect">
            <a:avLst/>
          </a:prstGeom>
          <a:noFill/>
        </p:spPr>
        <p:txBody>
          <a:bodyPr wrap="square">
            <a:spAutoFit/>
          </a:bodyPr>
          <a:lstStyle/>
          <a:p>
            <a:r>
              <a:rPr lang="en-US" dirty="0">
                <a:hlinkClick r:id="rId3"/>
              </a:rPr>
              <a:t>** https://monkeylearn.com/blog/introduction-to-topic-modeling/</a:t>
            </a:r>
            <a:r>
              <a:rPr lang="en-US" dirty="0"/>
              <a:t> </a:t>
            </a:r>
          </a:p>
        </p:txBody>
      </p:sp>
      <p:sp>
        <p:nvSpPr>
          <p:cNvPr id="7" name="TextBox 6">
            <a:extLst>
              <a:ext uri="{FF2B5EF4-FFF2-40B4-BE49-F238E27FC236}">
                <a16:creationId xmlns:a16="http://schemas.microsoft.com/office/drawing/2014/main" id="{BC53D7BC-07A1-43AC-9C74-AE95763F39C0}"/>
              </a:ext>
            </a:extLst>
          </p:cNvPr>
          <p:cNvSpPr txBox="1"/>
          <p:nvPr/>
        </p:nvSpPr>
        <p:spPr>
          <a:xfrm>
            <a:off x="8020011" y="571625"/>
            <a:ext cx="312906" cy="369332"/>
          </a:xfrm>
          <a:prstGeom prst="rect">
            <a:avLst/>
          </a:prstGeom>
          <a:noFill/>
        </p:spPr>
        <p:txBody>
          <a:bodyPr wrap="none" rtlCol="0">
            <a:spAutoFit/>
          </a:bodyPr>
          <a:lstStyle/>
          <a:p>
            <a:r>
              <a:rPr lang="en-US" dirty="0">
                <a:solidFill>
                  <a:schemeClr val="accent2">
                    <a:lumMod val="75000"/>
                  </a:schemeClr>
                </a:solidFill>
                <a:highlight>
                  <a:srgbClr val="00FFFF"/>
                </a:highlight>
              </a:rPr>
              <a:t>3</a:t>
            </a:r>
          </a:p>
        </p:txBody>
      </p:sp>
      <p:sp>
        <p:nvSpPr>
          <p:cNvPr id="10" name="TextBox 9">
            <a:extLst>
              <a:ext uri="{FF2B5EF4-FFF2-40B4-BE49-F238E27FC236}">
                <a16:creationId xmlns:a16="http://schemas.microsoft.com/office/drawing/2014/main" id="{277A6380-28C7-4BDA-9590-7A0E1E3CF8B4}"/>
              </a:ext>
            </a:extLst>
          </p:cNvPr>
          <p:cNvSpPr txBox="1"/>
          <p:nvPr/>
        </p:nvSpPr>
        <p:spPr>
          <a:xfrm>
            <a:off x="9319464" y="569198"/>
            <a:ext cx="312906" cy="369332"/>
          </a:xfrm>
          <a:prstGeom prst="rect">
            <a:avLst/>
          </a:prstGeom>
          <a:noFill/>
        </p:spPr>
        <p:txBody>
          <a:bodyPr wrap="none" rtlCol="0">
            <a:spAutoFit/>
          </a:bodyPr>
          <a:lstStyle/>
          <a:p>
            <a:r>
              <a:rPr lang="en-US" dirty="0">
                <a:solidFill>
                  <a:schemeClr val="accent2">
                    <a:lumMod val="75000"/>
                  </a:schemeClr>
                </a:solidFill>
                <a:highlight>
                  <a:srgbClr val="00FFFF"/>
                </a:highlight>
              </a:rPr>
              <a:t>4</a:t>
            </a:r>
          </a:p>
        </p:txBody>
      </p:sp>
      <p:sp>
        <p:nvSpPr>
          <p:cNvPr id="14" name="TextBox 13">
            <a:extLst>
              <a:ext uri="{FF2B5EF4-FFF2-40B4-BE49-F238E27FC236}">
                <a16:creationId xmlns:a16="http://schemas.microsoft.com/office/drawing/2014/main" id="{E363B09E-9FE2-4297-B9C6-856D025E5DE7}"/>
              </a:ext>
            </a:extLst>
          </p:cNvPr>
          <p:cNvSpPr txBox="1"/>
          <p:nvPr/>
        </p:nvSpPr>
        <p:spPr>
          <a:xfrm>
            <a:off x="118267" y="1072277"/>
            <a:ext cx="2743200" cy="2585323"/>
          </a:xfrm>
          <a:prstGeom prst="rect">
            <a:avLst/>
          </a:prstGeom>
          <a:noFill/>
          <a:ln w="28575">
            <a:solidFill>
              <a:schemeClr val="tx1"/>
            </a:solidFill>
          </a:ln>
        </p:spPr>
        <p:txBody>
          <a:bodyPr wrap="square">
            <a:spAutoFit/>
          </a:bodyPr>
          <a:lstStyle/>
          <a:p>
            <a:r>
              <a:rPr lang="en-US" b="0" i="0" dirty="0">
                <a:solidFill>
                  <a:srgbClr val="2B3E51"/>
                </a:solidFill>
                <a:effectLst/>
                <a:latin typeface="Open Sans" panose="020B0606030504020204" pitchFamily="34" charset="0"/>
              </a:rPr>
              <a:t> </a:t>
            </a:r>
            <a:r>
              <a:rPr lang="en-US" b="0" i="1" u="none" strike="noStrike" dirty="0" err="1">
                <a:solidFill>
                  <a:srgbClr val="008BFF"/>
                </a:solidFill>
                <a:effectLst/>
                <a:latin typeface="Open Sans" panose="020B0606030504020204" pitchFamily="34" charset="0"/>
                <a:hlinkClick r:id="rId4"/>
              </a:rPr>
              <a:t>tf-idf</a:t>
            </a:r>
            <a:r>
              <a:rPr lang="en-US" b="0" i="0" dirty="0">
                <a:solidFill>
                  <a:srgbClr val="2B3E51"/>
                </a:solidFill>
                <a:effectLst/>
                <a:latin typeface="Open Sans" panose="020B0606030504020204" pitchFamily="34" charset="0"/>
              </a:rPr>
              <a:t>. This method computes frequencies by taking into consideration not only how frequent words are in a given document, but also how frequent words are in all the corpus of documents. </a:t>
            </a:r>
            <a:endParaRPr lang="en-US" dirty="0"/>
          </a:p>
        </p:txBody>
      </p:sp>
      <p:sp>
        <p:nvSpPr>
          <p:cNvPr id="2" name="Title 1">
            <a:extLst>
              <a:ext uri="{FF2B5EF4-FFF2-40B4-BE49-F238E27FC236}">
                <a16:creationId xmlns:a16="http://schemas.microsoft.com/office/drawing/2014/main" id="{04441340-F16D-4D94-ABD2-370BD4F80207}"/>
              </a:ext>
            </a:extLst>
          </p:cNvPr>
          <p:cNvSpPr>
            <a:spLocks noGrp="1"/>
          </p:cNvSpPr>
          <p:nvPr>
            <p:ph type="title"/>
          </p:nvPr>
        </p:nvSpPr>
        <p:spPr/>
        <p:txBody>
          <a:bodyPr/>
          <a:lstStyle/>
          <a:p>
            <a:r>
              <a:rPr lang="en-US" sz="2400" b="1" i="0" dirty="0">
                <a:solidFill>
                  <a:srgbClr val="2B3E51"/>
                </a:solidFill>
                <a:effectLst/>
                <a:latin typeface="Rubik"/>
              </a:rPr>
              <a:t>Latent Semantic Analysis (LSA) - </a:t>
            </a:r>
            <a:r>
              <a:rPr lang="zh-CN" altLang="en-US" sz="2400" b="1" i="0" dirty="0">
                <a:solidFill>
                  <a:srgbClr val="202122"/>
                </a:solidFill>
                <a:effectLst/>
                <a:latin typeface="Arial" panose="020B0604020202020204" pitchFamily="34" charset="0"/>
              </a:rPr>
              <a:t>潜在语义分析</a:t>
            </a:r>
            <a:endParaRPr lang="en-US" dirty="0"/>
          </a:p>
        </p:txBody>
      </p:sp>
      <p:sp>
        <p:nvSpPr>
          <p:cNvPr id="11" name="TextBox 10">
            <a:extLst>
              <a:ext uri="{FF2B5EF4-FFF2-40B4-BE49-F238E27FC236}">
                <a16:creationId xmlns:a16="http://schemas.microsoft.com/office/drawing/2014/main" id="{366F95D2-7034-4C14-975D-1376D636BEA5}"/>
              </a:ext>
            </a:extLst>
          </p:cNvPr>
          <p:cNvSpPr txBox="1"/>
          <p:nvPr/>
        </p:nvSpPr>
        <p:spPr>
          <a:xfrm>
            <a:off x="7010400" y="6458440"/>
            <a:ext cx="4800600" cy="369332"/>
          </a:xfrm>
          <a:prstGeom prst="rect">
            <a:avLst/>
          </a:prstGeom>
          <a:solidFill>
            <a:srgbClr val="FFFF00"/>
          </a:solidFill>
        </p:spPr>
        <p:txBody>
          <a:bodyPr wrap="square">
            <a:spAutoFit/>
          </a:bodyPr>
          <a:lstStyle/>
          <a:p>
            <a:r>
              <a:rPr lang="en-US" dirty="0">
                <a:hlinkClick r:id="rId4"/>
              </a:rPr>
              <a:t>https://monkeylearn.com/blog/what-is-tf-idf/</a:t>
            </a:r>
            <a:r>
              <a:rPr lang="en-US" dirty="0"/>
              <a:t> </a:t>
            </a:r>
          </a:p>
        </p:txBody>
      </p:sp>
      <p:sp>
        <p:nvSpPr>
          <p:cNvPr id="12" name="TextBox 11">
            <a:extLst>
              <a:ext uri="{FF2B5EF4-FFF2-40B4-BE49-F238E27FC236}">
                <a16:creationId xmlns:a16="http://schemas.microsoft.com/office/drawing/2014/main" id="{BB4A056B-BDD3-4A04-AF39-AED7B6D2454D}"/>
              </a:ext>
            </a:extLst>
          </p:cNvPr>
          <p:cNvSpPr txBox="1"/>
          <p:nvPr/>
        </p:nvSpPr>
        <p:spPr>
          <a:xfrm>
            <a:off x="4114800" y="2910247"/>
            <a:ext cx="4581922" cy="646331"/>
          </a:xfrm>
          <a:prstGeom prst="rect">
            <a:avLst/>
          </a:prstGeom>
          <a:solidFill>
            <a:srgbClr val="FFFF00"/>
          </a:solidFill>
        </p:spPr>
        <p:txBody>
          <a:bodyPr wrap="square">
            <a:spAutoFit/>
          </a:bodyPr>
          <a:lstStyle/>
          <a:p>
            <a:r>
              <a:rPr lang="en-US" b="0" i="0" dirty="0">
                <a:solidFill>
                  <a:srgbClr val="2B3E51"/>
                </a:solidFill>
                <a:effectLst/>
                <a:latin typeface="Open Sans" panose="020B0606030504020204" pitchFamily="34" charset="0"/>
              </a:rPr>
              <a:t>The higher the score, the more relevant that word is in that particular document.</a:t>
            </a:r>
            <a:endParaRPr lang="en-US" dirty="0"/>
          </a:p>
        </p:txBody>
      </p:sp>
    </p:spTree>
    <p:extLst>
      <p:ext uri="{BB962C8B-B14F-4D97-AF65-F5344CB8AC3E}">
        <p14:creationId xmlns:p14="http://schemas.microsoft.com/office/powerpoint/2010/main" val="1718813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7410450"/>
          <a:chOff x="619125" y="0"/>
          <a:chExt cx="8382000" cy="7410450"/>
        </a:xfrm>
      </p:grpSpPr>
      <p:sp>
        <p:nvSpPr>
          <p:cNvPr id="5" name="TextBox 4"/>
          <p:cNvSpPr txBox="1"/>
          <p:nvPr/>
        </p:nvSpPr>
        <p:spPr>
          <a:xfrm>
            <a:off x="432128" y="533400"/>
            <a:ext cx="11963400" cy="1200329"/>
          </a:xfrm>
          <a:prstGeom prst="rect">
            <a:avLst/>
          </a:prstGeom>
          <a:noFill/>
        </p:spPr>
        <p:txBody>
          <a:bodyPr wrap="square" lIns="91440" tIns="45720" rIns="91440" bIns="45720" rtlCol="0">
            <a:spAutoFit/>
          </a:bodyPr>
          <a:lstStyle/>
          <a:p>
            <a:r>
              <a:rPr lang="en-US" sz="2400" b="1" dirty="0">
                <a:solidFill>
                  <a:srgbClr val="205564">
                    <a:alpha val="100000"/>
                  </a:srgbClr>
                </a:solidFill>
                <a:latin typeface="Cambria"/>
              </a:rPr>
              <a:t>Summary of top 15 words (ordered according to their importance) for the top 5 topics in the text corpus (also ordered according to their importance) in the text corpus (ignores custom stop-words)</a:t>
            </a:r>
            <a:r>
              <a:rPr lang="en-US" sz="9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graphicFrame>
        <p:nvGraphicFramePr>
          <p:cNvPr id="4" name="Table 3"/>
          <p:cNvGraphicFramePr>
            <a:graphicFrameLocks noGrp="1"/>
          </p:cNvGraphicFramePr>
          <p:nvPr>
            <p:extLst>
              <p:ext uri="{D42A27DB-BD31-4B8C-83A1-F6EECF244321}">
                <p14:modId xmlns:p14="http://schemas.microsoft.com/office/powerpoint/2010/main" val="4187650987"/>
              </p:ext>
            </p:extLst>
          </p:nvPr>
        </p:nvGraphicFramePr>
        <p:xfrm>
          <a:off x="330201" y="1828800"/>
          <a:ext cx="11531598" cy="4632960"/>
        </p:xfrm>
        <a:graphic>
          <a:graphicData uri="http://schemas.openxmlformats.org/drawingml/2006/table">
            <a:tbl>
              <a:tblPr firstRow="1" bandRow="1"/>
              <a:tblGrid>
                <a:gridCol w="1346199">
                  <a:extLst>
                    <a:ext uri="{9D8B030D-6E8A-4147-A177-3AD203B41FA5}">
                      <a16:colId xmlns:a16="http://schemas.microsoft.com/office/drawing/2014/main" val="20000"/>
                    </a:ext>
                  </a:extLst>
                </a:gridCol>
                <a:gridCol w="2497667">
                  <a:extLst>
                    <a:ext uri="{9D8B030D-6E8A-4147-A177-3AD203B41FA5}">
                      <a16:colId xmlns:a16="http://schemas.microsoft.com/office/drawing/2014/main" val="20001"/>
                    </a:ext>
                  </a:extLst>
                </a:gridCol>
                <a:gridCol w="1921933">
                  <a:extLst>
                    <a:ext uri="{9D8B030D-6E8A-4147-A177-3AD203B41FA5}">
                      <a16:colId xmlns:a16="http://schemas.microsoft.com/office/drawing/2014/main" val="20002"/>
                    </a:ext>
                  </a:extLst>
                </a:gridCol>
                <a:gridCol w="1921933">
                  <a:extLst>
                    <a:ext uri="{9D8B030D-6E8A-4147-A177-3AD203B41FA5}">
                      <a16:colId xmlns:a16="http://schemas.microsoft.com/office/drawing/2014/main" val="20003"/>
                    </a:ext>
                  </a:extLst>
                </a:gridCol>
                <a:gridCol w="1921933">
                  <a:extLst>
                    <a:ext uri="{9D8B030D-6E8A-4147-A177-3AD203B41FA5}">
                      <a16:colId xmlns:a16="http://schemas.microsoft.com/office/drawing/2014/main" val="20004"/>
                    </a:ext>
                  </a:extLst>
                </a:gridCol>
                <a:gridCol w="1921933">
                  <a:extLst>
                    <a:ext uri="{9D8B030D-6E8A-4147-A177-3AD203B41FA5}">
                      <a16:colId xmlns:a16="http://schemas.microsoft.com/office/drawing/2014/main" val="20005"/>
                    </a:ext>
                  </a:extLst>
                </a:gridCol>
              </a:tblGrid>
              <a:tr h="336836">
                <a:tc>
                  <a:txBody>
                    <a:bodyPr/>
                    <a:lstStyle/>
                    <a:p>
                      <a:pPr marL="19050" marR="19050" lvl="0" indent="0" algn="l" fontAlgn="ctr">
                        <a:lnSpc>
                          <a:spcPct val="100000"/>
                        </a:lnSpc>
                      </a:pPr>
                      <a:endParaRPr sz="2400" dirty="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b="1" u="none" spc="0">
                          <a:solidFill>
                            <a:srgbClr val="000000">
                              <a:alpha val="100000"/>
                            </a:srgbClr>
                          </a:solidFill>
                          <a:latin typeface="Calibri"/>
                        </a:rPr>
                        <a:t>Topic 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b="1" u="none" spc="0">
                          <a:solidFill>
                            <a:srgbClr val="000000">
                              <a:alpha val="100000"/>
                            </a:srgbClr>
                          </a:solidFill>
                          <a:latin typeface="Calibri"/>
                        </a:rPr>
                        <a:t>Topic 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b="1" u="none" spc="0">
                          <a:solidFill>
                            <a:srgbClr val="000000">
                              <a:alpha val="100000"/>
                            </a:srgbClr>
                          </a:solidFill>
                          <a:latin typeface="Calibri"/>
                        </a:rPr>
                        <a:t>Topic 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b="1" u="none" spc="0">
                          <a:solidFill>
                            <a:srgbClr val="000000">
                              <a:alpha val="100000"/>
                            </a:srgbClr>
                          </a:solidFill>
                          <a:latin typeface="Calibri"/>
                        </a:rPr>
                        <a:t>Topic 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b="1" u="none" spc="0">
                          <a:solidFill>
                            <a:srgbClr val="000000">
                              <a:alpha val="100000"/>
                            </a:srgbClr>
                          </a:solidFill>
                          <a:latin typeface="Calibri"/>
                        </a:rPr>
                        <a:t>Topic 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1</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good</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price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suppli</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great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select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2</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comput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offic</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staff</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help</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product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2"/>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3</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limit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higher</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store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fair</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sale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3"/>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4</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shop</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place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cartridg</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paper</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mac</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4"/>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5</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town</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window</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ink</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dirty="0" err="1">
                          <a:solidFill>
                            <a:srgbClr val="000000">
                              <a:alpha val="100000"/>
                            </a:srgbClr>
                          </a:solidFill>
                          <a:latin typeface="Calibri"/>
                        </a:rPr>
                        <a:t>happi</a:t>
                      </a:r>
                      <a:endParaRPr lang="en-US" sz="1600" u="none" spc="0" dirty="0">
                        <a:solidFill>
                          <a:srgbClr val="000000">
                            <a:alpha val="100000"/>
                          </a:srgbClr>
                        </a:solidFill>
                        <a:latin typeface="Calibri"/>
                      </a:endParaRP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printer</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5"/>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6</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bought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locat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sale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ask</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window</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6"/>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7</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rude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polici</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mac</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servic</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item</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7"/>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8</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choic</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need</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furnitur</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day</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dell</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8"/>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9</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slow</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busi</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person</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receiv</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walk</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9"/>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10</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area</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pen</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general</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brother</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open</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10"/>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11</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price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forget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assist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cashier</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canon</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11"/>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12</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reason</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copier</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extrem</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marker</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staff</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12"/>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13</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walk</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modest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checkout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tablet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case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13"/>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14</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equival</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stock</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peopl</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close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poor</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14"/>
                  </a:ext>
                </a:extLst>
              </a:tr>
              <a:tr h="235149">
                <a:tc>
                  <a:txBody>
                    <a:bodyPr/>
                    <a:lstStyle/>
                    <a:p>
                      <a:pPr marL="19050" marR="19050" lvl="0" indent="0" algn="l" fontAlgn="ctr">
                        <a:lnSpc>
                          <a:spcPct val="100000"/>
                        </a:lnSpc>
                      </a:pPr>
                      <a:r>
                        <a:rPr lang="en-US" sz="1600" b="1" u="none" spc="0">
                          <a:solidFill>
                            <a:srgbClr val="000000">
                              <a:alpha val="100000"/>
                            </a:srgbClr>
                          </a:solidFill>
                          <a:latin typeface="Calibri"/>
                        </a:rPr>
                        <a:t>15</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knowabl</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feel</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ask</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earli</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dirty="0">
                          <a:solidFill>
                            <a:srgbClr val="000000">
                              <a:alpha val="100000"/>
                            </a:srgbClr>
                          </a:solidFill>
                          <a:latin typeface="Calibri"/>
                        </a:rPr>
                        <a:t>buy</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15"/>
                  </a:ext>
                </a:extLst>
              </a:tr>
            </a:tbl>
          </a:graphicData>
        </a:graphic>
      </p:graphicFrame>
      <p:sp>
        <p:nvSpPr>
          <p:cNvPr id="6" name="Title 5">
            <a:extLst>
              <a:ext uri="{FF2B5EF4-FFF2-40B4-BE49-F238E27FC236}">
                <a16:creationId xmlns:a16="http://schemas.microsoft.com/office/drawing/2014/main" id="{538FEFCA-379F-4245-BD4F-15505047F1AC}"/>
              </a:ext>
            </a:extLst>
          </p:cNvPr>
          <p:cNvSpPr>
            <a:spLocks noGrp="1"/>
          </p:cNvSpPr>
          <p:nvPr>
            <p:ph type="title"/>
          </p:nvPr>
        </p:nvSpPr>
        <p:spPr/>
        <p:txBody>
          <a:bodyPr/>
          <a:lstStyle/>
          <a:p>
            <a:r>
              <a:rPr lang="en-US" dirty="0"/>
              <a:t>Topic Model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pPr algn="ctr"/>
            <a:r>
              <a:rPr lang="en-US" sz="2800" b="1" dirty="0">
                <a:solidFill>
                  <a:srgbClr val="205564">
                    <a:alpha val="100000"/>
                  </a:srgbClr>
                </a:solidFill>
                <a:latin typeface="Cambria"/>
              </a:rPr>
              <a:t>Topic Model</a:t>
            </a:r>
            <a:r>
              <a:rPr lang="en-US" sz="1000" dirty="0">
                <a:solidFill>
                  <a:srgbClr val="000000">
                    <a:alpha val="100000"/>
                  </a:srgbClr>
                </a:solidFill>
                <a:latin typeface="Calibri"/>
              </a:rPr>
              <a:t> </a:t>
            </a:r>
          </a:p>
        </p:txBody>
      </p:sp>
      <p:sp>
        <p:nvSpPr>
          <p:cNvPr id="3" name="TextBox 2"/>
          <p:cNvSpPr txBox="1"/>
          <p:nvPr/>
        </p:nvSpPr>
        <p:spPr>
          <a:xfrm>
            <a:off x="0" y="608399"/>
            <a:ext cx="12192000" cy="5878532"/>
          </a:xfrm>
          <a:prstGeom prst="rect">
            <a:avLst/>
          </a:prstGeom>
          <a:noFill/>
        </p:spPr>
        <p:txBody>
          <a:bodyPr wrap="square" lIns="91440" tIns="45720" rIns="91440" bIns="45720" rtlCol="0">
            <a:spAutoFit/>
          </a:bodyPr>
          <a:lstStyle/>
          <a:p>
            <a:pPr>
              <a:buClr>
                <a:srgbClr val="000000">
                  <a:alpha val="100000"/>
                </a:srgbClr>
              </a:buClr>
            </a:pPr>
            <a:r>
              <a:rPr lang="en-US" sz="2800" b="1" dirty="0">
                <a:solidFill>
                  <a:srgbClr val="000000">
                    <a:alpha val="100000"/>
                  </a:srgbClr>
                </a:solidFill>
                <a:latin typeface="Calibri"/>
              </a:rPr>
              <a:t>Mean topic coherence = -129.076</a:t>
            </a:r>
          </a:p>
          <a:p>
            <a:pPr marL="238125" indent="-238125">
              <a:buClr>
                <a:srgbClr val="000000">
                  <a:alpha val="100000"/>
                </a:srgbClr>
              </a:buClr>
              <a:buFont typeface="Calibri"/>
              <a:buChar char="•"/>
            </a:pPr>
            <a:r>
              <a:rPr lang="en-US" sz="2400" dirty="0">
                <a:solidFill>
                  <a:srgbClr val="000000">
                    <a:alpha val="100000"/>
                  </a:srgbClr>
                </a:solidFill>
                <a:latin typeface="Calibri"/>
              </a:rPr>
              <a:t>Coherence is a metric based on the </a:t>
            </a:r>
            <a:r>
              <a:rPr lang="en-US" sz="2400" b="1" dirty="0">
                <a:solidFill>
                  <a:srgbClr val="000000">
                    <a:alpha val="100000"/>
                  </a:srgbClr>
                </a:solidFill>
                <a:latin typeface="Calibri"/>
              </a:rPr>
              <a:t>co-occurrence of the top words (say top 15) within a topic in each document of the corpus</a:t>
            </a:r>
            <a:r>
              <a:rPr lang="en-US" sz="2400" dirty="0">
                <a:solidFill>
                  <a:srgbClr val="000000">
                    <a:alpha val="100000"/>
                  </a:srgbClr>
                </a:solidFill>
                <a:latin typeface="Calibri"/>
              </a:rPr>
              <a:t>. For each pair of words in a topic, we compute the log of the probability that a document containing the higher ranked word also contains at least one instance of the lower-ranked word. The overall coherence value for a topic is the sum of scores for each pair of words. A number close to 0 (the highest possible value of this metric) indicates high coherence. We report the average coherence value across the topics.</a:t>
            </a:r>
          </a:p>
          <a:p>
            <a:pPr>
              <a:buClr>
                <a:srgbClr val="000000">
                  <a:alpha val="100000"/>
                </a:srgbClr>
              </a:buClr>
            </a:pPr>
            <a:r>
              <a:rPr lang="en-US" sz="2800" b="1" dirty="0">
                <a:solidFill>
                  <a:srgbClr val="000000">
                    <a:alpha val="100000"/>
                  </a:srgbClr>
                </a:solidFill>
                <a:latin typeface="Calibri"/>
              </a:rPr>
              <a:t>Mean topic exclusivity = 13.577</a:t>
            </a:r>
          </a:p>
          <a:p>
            <a:pPr marL="238125" indent="-238125">
              <a:buClr>
                <a:srgbClr val="000000">
                  <a:alpha val="100000"/>
                </a:srgbClr>
              </a:buClr>
              <a:buFont typeface="Calibri"/>
              <a:buChar char="•"/>
            </a:pPr>
            <a:r>
              <a:rPr lang="en-US" sz="2200" dirty="0">
                <a:solidFill>
                  <a:srgbClr val="000000">
                    <a:alpha val="100000"/>
                  </a:srgbClr>
                </a:solidFill>
                <a:latin typeface="Calibri"/>
              </a:rPr>
              <a:t>Exclusivity, measured using </a:t>
            </a:r>
            <a:r>
              <a:rPr lang="en-US" sz="2200" b="1" dirty="0">
                <a:solidFill>
                  <a:srgbClr val="000000">
                    <a:alpha val="100000"/>
                  </a:srgbClr>
                </a:solidFill>
                <a:latin typeface="Calibri"/>
              </a:rPr>
              <a:t>a metric called FREX, captures the extent to which the top words in a topic are exclusive to that topic</a:t>
            </a:r>
            <a:r>
              <a:rPr lang="en-US" sz="2200" dirty="0">
                <a:solidFill>
                  <a:srgbClr val="000000">
                    <a:alpha val="100000"/>
                  </a:srgbClr>
                </a:solidFill>
                <a:latin typeface="Calibri"/>
              </a:rPr>
              <a:t> (i.e., are not as likely to occur in the other topics). The exclusivity score for each top word in a topic is the harmonic mean of two equally-weighted components: (1) the rate at which the word occurs within a topic relative to its rate of occurrence in the other topics, and (2) the frequency (number of times) of a word’s occurrence within a topic relative to its frequency in the other topics. The exclusivity score for a topic is the average of the exclusivity scores of the words in a topic. The computed score is a positive number (&gt; 0), with values substantially greater than 1 indicating a topic’s high exclusivity. We report the average exclusivity value across the topics.</a:t>
            </a:r>
          </a:p>
        </p:txBody>
      </p:sp>
      <p:sp>
        <p:nvSpPr>
          <p:cNvPr id="4" name="TextBox 3"/>
          <p:cNvSpPr txBox="1"/>
          <p:nvPr/>
        </p:nvSpPr>
        <p:spPr>
          <a:xfrm>
            <a:off x="2143125" y="6381750"/>
            <a:ext cx="7620000" cy="381000"/>
          </a:xfrm>
          <a:prstGeom prst="rect">
            <a:avLst/>
          </a:prstGeom>
          <a:noFill/>
        </p:spPr>
        <p:txBody>
          <a:bodyPr lIns="91440" tIns="45720" rIns="91440" bIns="45720" rtlCol="0">
            <a:spAutoFit/>
          </a:bodyPr>
          <a:lstStyle/>
          <a:p>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CFABF-2EBA-4F29-9A8E-B58F04CD8CD7}"/>
              </a:ext>
            </a:extLst>
          </p:cNvPr>
          <p:cNvSpPr>
            <a:spLocks noGrp="1"/>
          </p:cNvSpPr>
          <p:nvPr>
            <p:ph type="title"/>
          </p:nvPr>
        </p:nvSpPr>
        <p:spPr/>
        <p:txBody>
          <a:bodyPr/>
          <a:lstStyle/>
          <a:p>
            <a:r>
              <a:rPr lang="en-US" b="0" i="0" dirty="0"/>
              <a:t>A</a:t>
            </a:r>
            <a:r>
              <a:rPr lang="en-US" sz="2400" b="0" i="0" u="none" strike="noStrike" baseline="0" dirty="0"/>
              <a:t>dequacy of the topic model: Mean topic coherence and Mean topic exclusivity.</a:t>
            </a:r>
            <a:endParaRPr lang="en-US" dirty="0"/>
          </a:p>
        </p:txBody>
      </p:sp>
      <p:sp>
        <p:nvSpPr>
          <p:cNvPr id="3" name="Content Placeholder 2">
            <a:extLst>
              <a:ext uri="{FF2B5EF4-FFF2-40B4-BE49-F238E27FC236}">
                <a16:creationId xmlns:a16="http://schemas.microsoft.com/office/drawing/2014/main" id="{FB7F8436-E868-4492-A2AA-A508FA19BF61}"/>
              </a:ext>
            </a:extLst>
          </p:cNvPr>
          <p:cNvSpPr>
            <a:spLocks noGrp="1"/>
          </p:cNvSpPr>
          <p:nvPr>
            <p:ph idx="1"/>
          </p:nvPr>
        </p:nvSpPr>
        <p:spPr>
          <a:xfrm>
            <a:off x="76200" y="609600"/>
            <a:ext cx="12115800" cy="5486400"/>
          </a:xfrm>
        </p:spPr>
        <p:txBody>
          <a:bodyPr/>
          <a:lstStyle/>
          <a:p>
            <a:pPr marL="0" indent="0" algn="l">
              <a:buNone/>
            </a:pPr>
            <a:r>
              <a:rPr lang="en-US" sz="2400" b="0" i="0" u="none" strike="noStrike" baseline="0" dirty="0"/>
              <a:t>The output also includes two metrics to help you assess the adequacy of the topic model: Mean topic coherence and Mean topic exclusivity. </a:t>
            </a:r>
          </a:p>
          <a:p>
            <a:pPr marL="0" indent="0" algn="l">
              <a:buNone/>
            </a:pPr>
            <a:r>
              <a:rPr lang="en-US" sz="2400" b="0" i="0" u="none" strike="noStrike" baseline="0" dirty="0"/>
              <a:t>Good models will have a mean topic coherence close to zero and mean topic exclusivity greater than 1. </a:t>
            </a:r>
          </a:p>
          <a:p>
            <a:pPr marL="0" indent="0" algn="l">
              <a:buNone/>
            </a:pPr>
            <a:r>
              <a:rPr lang="en-US" sz="2400" b="0" i="0" u="none" strike="noStrike" baseline="0" dirty="0"/>
              <a:t>The model here has a high exclusivity score, suggesting the topics refer to different themes. </a:t>
            </a:r>
          </a:p>
          <a:p>
            <a:pPr marL="0" indent="0" algn="l">
              <a:buNone/>
            </a:pPr>
            <a:r>
              <a:rPr lang="en-US" sz="2400" b="0" i="0" u="none" strike="noStrike" baseline="0" dirty="0"/>
              <a:t>There is no clear benchmark to evaluate the computed value of mean topic coherence. </a:t>
            </a:r>
          </a:p>
          <a:p>
            <a:pPr marL="0" indent="0" algn="l">
              <a:buNone/>
            </a:pPr>
            <a:r>
              <a:rPr lang="en-US" sz="2400" i="0" u="none" strike="noStrike" baseline="0" dirty="0"/>
              <a:t>Roughly speaking, with 15 words in a topic (which is what is built into </a:t>
            </a:r>
            <a:r>
              <a:rPr lang="en-US" sz="2400" i="0" u="none" strike="noStrike" baseline="0" dirty="0" err="1"/>
              <a:t>Enginius</a:t>
            </a:r>
            <a:r>
              <a:rPr lang="en-US" sz="2400" i="0" u="none" strike="noStrike" baseline="0" dirty="0"/>
              <a:t>), a mean topic coherence score that is smaller than -240 (i.e., a larger negative number) suggests that, on average, any pair of words in a topic is likely to occur together in less than 10% of the documents.</a:t>
            </a:r>
            <a:r>
              <a:rPr lang="en-US" sz="2400" b="0" i="0" u="none" strike="noStrike" baseline="0" dirty="0"/>
              <a:t> A score that is smaller than -315 suggests that, on average, any pair of words in a topic is likely to occur together in less than 5% of the documents and the score is -480 for 1%. </a:t>
            </a:r>
          </a:p>
          <a:p>
            <a:pPr marL="0" indent="0" algn="l">
              <a:buNone/>
            </a:pPr>
            <a:r>
              <a:rPr lang="en-US" sz="2400" b="0" i="0" u="none" strike="noStrike" baseline="0" dirty="0"/>
              <a:t>On this basis, the topics seem to have an </a:t>
            </a:r>
            <a:r>
              <a:rPr lang="en-US" sz="2400" i="0" u="none" strike="noStrike" baseline="0" dirty="0"/>
              <a:t>adequate level of coherence</a:t>
            </a:r>
            <a:r>
              <a:rPr lang="en-US" sz="2400" b="0" i="0" u="none" strike="noStrike" baseline="0" dirty="0"/>
              <a:t>. We could consider increasing or decreasing the number of topics to check if that increases mean topic coherence.</a:t>
            </a:r>
            <a:endParaRPr lang="en-US" sz="2800" dirty="0"/>
          </a:p>
        </p:txBody>
      </p:sp>
    </p:spTree>
    <p:extLst>
      <p:ext uri="{BB962C8B-B14F-4D97-AF65-F5344CB8AC3E}">
        <p14:creationId xmlns:p14="http://schemas.microsoft.com/office/powerpoint/2010/main" val="1261116779"/>
      </p:ext>
    </p:extLst>
  </p:cSld>
  <p:clrMapOvr>
    <a:masterClrMapping/>
  </p:clrMapOvr>
</p:sld>
</file>

<file path=ppt/theme/theme1.xml><?xml version="1.0" encoding="utf-8"?>
<a:theme xmlns:a="http://schemas.openxmlformats.org/drawingml/2006/main" name="Tutorial">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Tuto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Tutorial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utori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utorial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utorial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utorial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utorial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utorial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Positioning Analysis</Template>
  <TotalTime>1385</TotalTime>
  <Words>3151</Words>
  <Application>Microsoft Office PowerPoint</Application>
  <PresentationFormat>Widescreen</PresentationFormat>
  <Paragraphs>444</Paragraphs>
  <Slides>44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44</vt:i4>
      </vt:variant>
    </vt:vector>
  </HeadingPairs>
  <TitlesOfParts>
    <vt:vector size="54" baseType="lpstr">
      <vt:lpstr>Rubik</vt:lpstr>
      <vt:lpstr>Arial</vt:lpstr>
      <vt:lpstr>Calibri</vt:lpstr>
      <vt:lpstr>Cambria</vt:lpstr>
      <vt:lpstr>Cambria Math</vt:lpstr>
      <vt:lpstr>Monaco</vt:lpstr>
      <vt:lpstr>Open Sans</vt:lpstr>
      <vt:lpstr>Roboto</vt:lpstr>
      <vt:lpstr>Times New Roman</vt:lpstr>
      <vt:lpstr>Tutorial</vt:lpstr>
      <vt:lpstr>PowerPoint Presentation</vt:lpstr>
      <vt:lpstr>Sentiment &amp; Text Analysis Tools</vt:lpstr>
      <vt:lpstr>Sentiment Analysis: Input Data</vt:lpstr>
      <vt:lpstr>Sentiment Analysis </vt:lpstr>
      <vt:lpstr>Word cloud</vt:lpstr>
      <vt:lpstr>Who is using word clouds ?</vt:lpstr>
      <vt:lpstr>Word cloud </vt:lpstr>
      <vt:lpstr>Word cloud without stemming</vt:lpstr>
      <vt:lpstr>Sentiment analysis overview</vt:lpstr>
      <vt:lpstr>PowerPoint Presentation</vt:lpstr>
      <vt:lpstr>PowerPoint Presentation</vt:lpstr>
      <vt:lpstr>PowerPoint Presentation</vt:lpstr>
      <vt:lpstr>PowerPoint Presentation</vt:lpstr>
      <vt:lpstr>Valence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Keyword Extraction</vt:lpstr>
      <vt:lpstr>Common Use Cases and Applications</vt:lpstr>
      <vt:lpstr>Keyword Analysis </vt:lpstr>
      <vt:lpstr>RAKE (Rapid Automatic Keyword Extraction)</vt:lpstr>
      <vt:lpstr>RAKE Example</vt:lpstr>
      <vt:lpstr>Matrix of Word Co-occurrences 一同出現在Keyphrases的次數  </vt:lpstr>
      <vt:lpstr>RAKE Score</vt:lpstr>
      <vt:lpstr>Keywords/Expression Score</vt:lpstr>
      <vt:lpstr>PowerPoint Presentation</vt:lpstr>
      <vt:lpstr>PowerPoint Presentation</vt:lpstr>
      <vt:lpstr>PowerPoint Presentation</vt:lpstr>
      <vt:lpstr>PowerPoint Presentation</vt:lpstr>
      <vt:lpstr>PowerPoint Presentation</vt:lpstr>
      <vt:lpstr>PowerPoint Presentation</vt:lpstr>
      <vt:lpstr>Topic Model</vt:lpstr>
      <vt:lpstr>Topic Modeling</vt:lpstr>
      <vt:lpstr>Latent Semantic Analysis (LSA) - 潜在语义分析</vt:lpstr>
      <vt:lpstr>Topic Model</vt:lpstr>
      <vt:lpstr>PowerPoint Presentation</vt:lpstr>
      <vt:lpstr>Adequacy of the topic model: Mean topic coherence and Mean topic exclusivity.</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Untitled Presentation</dc:title>
  <dc:subject/>
  <dc:creator>Unknown Creator</dc:creator>
  <cp:keywords/>
  <dc:description/>
  <cp:lastModifiedBy>Chen, Minder</cp:lastModifiedBy>
  <cp:revision>17</cp:revision>
  <dcterms:created xsi:type="dcterms:W3CDTF">2022-02-28T20:55:25Z</dcterms:created>
  <dcterms:modified xsi:type="dcterms:W3CDTF">2022-04-20T04:15:52Z</dcterms:modified>
  <cp:category/>
</cp:coreProperties>
</file>